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40"/>
  </p:notesMasterIdLst>
  <p:handoutMasterIdLst>
    <p:handoutMasterId r:id="rId41"/>
  </p:handoutMasterIdLst>
  <p:sldIdLst>
    <p:sldId id="257" r:id="rId5"/>
    <p:sldId id="290" r:id="rId6"/>
    <p:sldId id="297" r:id="rId7"/>
    <p:sldId id="259" r:id="rId8"/>
    <p:sldId id="261" r:id="rId9"/>
    <p:sldId id="262" r:id="rId10"/>
    <p:sldId id="264" r:id="rId11"/>
    <p:sldId id="266" r:id="rId12"/>
    <p:sldId id="298"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91" r:id="rId26"/>
    <p:sldId id="292" r:id="rId27"/>
    <p:sldId id="293" r:id="rId28"/>
    <p:sldId id="294" r:id="rId29"/>
    <p:sldId id="283" r:id="rId30"/>
    <p:sldId id="281" r:id="rId31"/>
    <p:sldId id="282" r:id="rId32"/>
    <p:sldId id="284" r:id="rId33"/>
    <p:sldId id="302" r:id="rId34"/>
    <p:sldId id="305" r:id="rId35"/>
    <p:sldId id="304" r:id="rId36"/>
    <p:sldId id="306" r:id="rId37"/>
    <p:sldId id="295" r:id="rId38"/>
    <p:sldId id="30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3AC6"/>
    <a:srgbClr val="614DC7"/>
    <a:srgbClr val="543EC2"/>
    <a:srgbClr val="7B34E4"/>
    <a:srgbClr val="5918B8"/>
    <a:srgbClr val="561CB4"/>
    <a:srgbClr val="A591A9"/>
    <a:srgbClr val="5F2987"/>
    <a:srgbClr val="5425CB"/>
    <a:srgbClr val="3B7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34" d="100"/>
          <a:sy n="34" d="100"/>
        </p:scale>
        <p:origin x="54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0"/>
    </p:cViewPr>
  </p:sorterViewPr>
  <p:notesViewPr>
    <p:cSldViewPr snapToGrid="0">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presProps" Target="pres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handoutMaster" Target="handoutMasters/handoutMaster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notesMaster" Target="notesMasters/notesMaster1.xml" /><Relationship Id="rId45"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F1785A-9869-4060-B7DA-7FD32929A045}" type="datetime1">
              <a:rPr lang="fr-FR" smtClean="0"/>
              <a:pPr/>
              <a:t>14/02/2023</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665937-F6A9-4D15-BF98-DF9CD8293D0B}" type="slidenum">
              <a:rPr lang="fr-FR" smtClean="0"/>
              <a:pPr/>
              <a:t>‹#›</a:t>
            </a:fld>
            <a:endParaRPr lang="fr-FR" dirty="0"/>
          </a:p>
        </p:txBody>
      </p:sp>
    </p:spTree>
    <p:extLst>
      <p:ext uri="{BB962C8B-B14F-4D97-AF65-F5344CB8AC3E}">
        <p14:creationId xmlns:p14="http://schemas.microsoft.com/office/powerpoint/2010/main" val="1467195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9EDEA-DABA-4721-BD67-5AB9E6F2E675}" type="datetime1">
              <a:rPr lang="fr-FR" smtClean="0"/>
              <a:pPr/>
              <a:t>14/02/2023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dirty="0"/>
              <a:t>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6AE0E-6FD5-4B60-85B5-2D2BDB8CCDC4}" type="slidenum">
              <a:rPr lang="fr-FR" noProof="0" smtClean="0"/>
              <a:pPr/>
              <a:t>‹#›</a:t>
            </a:fld>
            <a:endParaRPr lang="fr-FR" noProof="0" dirty="0"/>
          </a:p>
        </p:txBody>
      </p:sp>
    </p:spTree>
    <p:extLst>
      <p:ext uri="{BB962C8B-B14F-4D97-AF65-F5344CB8AC3E}">
        <p14:creationId xmlns:p14="http://schemas.microsoft.com/office/powerpoint/2010/main" val="78350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1C6AE0E-6FD5-4B60-85B5-2D2BDB8CCDC4}" type="slidenum">
              <a:rPr lang="fr-FR" smtClean="0"/>
              <a:pPr/>
              <a:t>1</a:t>
            </a:fld>
            <a:endParaRPr lang="fr-FR" dirty="0"/>
          </a:p>
        </p:txBody>
      </p:sp>
    </p:spTree>
    <p:extLst>
      <p:ext uri="{BB962C8B-B14F-4D97-AF65-F5344CB8AC3E}">
        <p14:creationId xmlns:p14="http://schemas.microsoft.com/office/powerpoint/2010/main" val="193962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C6AE0E-6FD5-4B60-85B5-2D2BDB8CCDC4}" type="slidenum">
              <a:rPr lang="fr-FR" noProof="0" smtClean="0"/>
              <a:pPr/>
              <a:t>5</a:t>
            </a:fld>
            <a:endParaRPr lang="fr-FR" noProof="0" dirty="0"/>
          </a:p>
        </p:txBody>
      </p:sp>
    </p:spTree>
    <p:extLst>
      <p:ext uri="{BB962C8B-B14F-4D97-AF65-F5344CB8AC3E}">
        <p14:creationId xmlns:p14="http://schemas.microsoft.com/office/powerpoint/2010/main" val="296484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C6AE0E-6FD5-4B60-85B5-2D2BDB8CCDC4}" type="slidenum">
              <a:rPr lang="fr-FR" noProof="0" smtClean="0"/>
              <a:pPr/>
              <a:t>11</a:t>
            </a:fld>
            <a:endParaRPr lang="fr-FR" noProof="0" dirty="0"/>
          </a:p>
        </p:txBody>
      </p:sp>
    </p:spTree>
    <p:extLst>
      <p:ext uri="{BB962C8B-B14F-4D97-AF65-F5344CB8AC3E}">
        <p14:creationId xmlns:p14="http://schemas.microsoft.com/office/powerpoint/2010/main" val="159035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C6AE0E-6FD5-4B60-85B5-2D2BDB8CCDC4}" type="slidenum">
              <a:rPr lang="fr-FR" noProof="0" smtClean="0"/>
              <a:pPr/>
              <a:t>19</a:t>
            </a:fld>
            <a:endParaRPr lang="fr-FR" noProof="0" dirty="0"/>
          </a:p>
        </p:txBody>
      </p:sp>
    </p:spTree>
    <p:extLst>
      <p:ext uri="{BB962C8B-B14F-4D97-AF65-F5344CB8AC3E}">
        <p14:creationId xmlns:p14="http://schemas.microsoft.com/office/powerpoint/2010/main" val="271036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C6AE0E-6FD5-4B60-85B5-2D2BDB8CCDC4}" type="slidenum">
              <a:rPr lang="fr-FR" noProof="0" smtClean="0"/>
              <a:pPr/>
              <a:t>28</a:t>
            </a:fld>
            <a:endParaRPr lang="fr-FR" noProof="0" dirty="0"/>
          </a:p>
        </p:txBody>
      </p:sp>
    </p:spTree>
    <p:extLst>
      <p:ext uri="{BB962C8B-B14F-4D97-AF65-F5344CB8AC3E}">
        <p14:creationId xmlns:p14="http://schemas.microsoft.com/office/powerpoint/2010/main" val="281704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C6AE0E-6FD5-4B60-85B5-2D2BDB8CCDC4}" type="slidenum">
              <a:rPr lang="fr-FR" noProof="0" smtClean="0"/>
              <a:pPr/>
              <a:t>32</a:t>
            </a:fld>
            <a:endParaRPr lang="fr-FR" noProof="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1C6AE0E-6FD5-4B60-85B5-2D2BDB8CCDC4}" type="slidenum">
              <a:rPr lang="fr-FR" noProof="0" smtClean="0"/>
              <a:pPr/>
              <a:t>34</a:t>
            </a:fld>
            <a:endParaRPr lang="fr-FR" noProof="0" dirty="0"/>
          </a:p>
        </p:txBody>
      </p:sp>
    </p:spTree>
    <p:extLst>
      <p:ext uri="{BB962C8B-B14F-4D97-AF65-F5344CB8AC3E}">
        <p14:creationId xmlns:p14="http://schemas.microsoft.com/office/powerpoint/2010/main" val="152944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1D6AAA0-0DAC-4AD9-82CB-7CB489358B80}" type="datetime1">
              <a:rPr lang="fr-FR" smtClean="0"/>
              <a:pPr/>
              <a:t>14/02/2023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52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B3D9700-8B8E-41EC-8839-1EB650C1E30E}" type="datetime1">
              <a:rPr lang="fr-FR" smtClean="0"/>
              <a:pPr/>
              <a:t>14/02/2023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826326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8957BC0-C904-4396-9621-4D6115D334A4}" type="datetime1">
              <a:rPr lang="fr-FR" smtClean="0"/>
              <a:pPr/>
              <a:t>14/02/2023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416162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597E7B-B20A-4905-8BE2-3612978C272E}" type="datetime1">
              <a:rPr lang="fr-FR" smtClean="0"/>
              <a:pPr/>
              <a:t>14/02/2023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1127541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4894ED2-FD41-4752-B70E-EAE12F3E27AA}" type="datetime1">
              <a:rPr lang="fr-FR" smtClean="0"/>
              <a:pPr/>
              <a:t>14/02/2023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56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3120238-C937-4F28-9F6A-938361A05EF1}" type="datetime1">
              <a:rPr lang="fr-FR" smtClean="0"/>
              <a:pPr/>
              <a:t>14/02/2023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276259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0EE9FED-C4B0-4621-B2A0-882BBC95F461}" type="datetime1">
              <a:rPr lang="fr-FR" smtClean="0"/>
              <a:pPr/>
              <a:t>14/02/2023</a:t>
            </a:fld>
            <a:endParaRPr lang="fr-FR" dirty="0"/>
          </a:p>
        </p:txBody>
      </p:sp>
      <p:sp>
        <p:nvSpPr>
          <p:cNvPr id="8" name="Footer Placeholder 7"/>
          <p:cNvSpPr>
            <a:spLocks noGrp="1"/>
          </p:cNvSpPr>
          <p:nvPr>
            <p:ph type="ftr" sz="quarter" idx="11"/>
          </p:nvPr>
        </p:nvSpPr>
        <p:spPr/>
        <p:txBody>
          <a:bodyPr/>
          <a:lstStyle/>
          <a:p>
            <a:pPr rtl="0"/>
            <a:endParaRPr lang="fr-FR" noProof="0" dirty="0"/>
          </a:p>
        </p:txBody>
      </p:sp>
      <p:sp>
        <p:nvSpPr>
          <p:cNvPr id="9" name="Slide Number Placeholder 8"/>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2856616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4894ED2-FD41-4752-B70E-EAE12F3E27AA}" type="datetime1">
              <a:rPr lang="fr-FR" smtClean="0"/>
              <a:pPr/>
              <a:t>14/02/2023</a:t>
            </a:fld>
            <a:endParaRPr lang="fr-FR" dirty="0"/>
          </a:p>
        </p:txBody>
      </p:sp>
      <p:sp>
        <p:nvSpPr>
          <p:cNvPr id="4" name="Footer Placeholder 3"/>
          <p:cNvSpPr>
            <a:spLocks noGrp="1"/>
          </p:cNvSpPr>
          <p:nvPr>
            <p:ph type="ftr" sz="quarter" idx="11"/>
          </p:nvPr>
        </p:nvSpPr>
        <p:spPr/>
        <p:txBody>
          <a:bodyPr/>
          <a:lstStyle/>
          <a:p>
            <a:pPr rtl="0"/>
            <a:r>
              <a:rPr lang="fr-FR" noProof="0"/>
              <a:t>Ajouter un pied de page</a:t>
            </a:r>
            <a:endParaRPr lang="fr-FR" noProof="0" dirty="0"/>
          </a:p>
        </p:txBody>
      </p:sp>
      <p:sp>
        <p:nvSpPr>
          <p:cNvPr id="5" name="Slide Number Placeholder 4"/>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105056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96FF48-2838-488B-95E6-E4E2787E92F5}" type="datetime1">
              <a:rPr lang="fr-FR" smtClean="0"/>
              <a:pPr/>
              <a:t>14/02/2023</a:t>
            </a:fld>
            <a:endParaRPr lang="fr-F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fr-FR" noProof="0" dirty="0"/>
          </a:p>
        </p:txBody>
      </p:sp>
      <p:sp>
        <p:nvSpPr>
          <p:cNvPr id="9" name="Slide Number Placeholder 8"/>
          <p:cNvSpPr>
            <a:spLocks noGrp="1"/>
          </p:cNvSpPr>
          <p:nvPr>
            <p:ph type="sldNum" sz="quarter" idx="12"/>
          </p:nvPr>
        </p:nvSpPr>
        <p:spPr/>
        <p:txBody>
          <a:body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396816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9147682-D68E-476A-BD59-84FF963EDCB2}" type="datetime1">
              <a:rPr lang="fr-FR" smtClean="0"/>
              <a:pPr/>
              <a:t>14/02/2023</a:t>
            </a:fld>
            <a:endParaRPr lang="fr-F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fr-FR"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1503885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tx2"/>
                </a:solidFill>
              </a:defRPr>
            </a:lvl1pPr>
          </a:lstStyle>
          <a:p>
            <a:fld id="{B600617C-AD28-4A54-A6C7-7CCED68BC077}" type="datetime1">
              <a:rPr lang="fr-FR" smtClean="0"/>
              <a:pPr/>
              <a:t>14/02/2023</a:t>
            </a:fld>
            <a:endParaRPr lang="fr-FR" dirty="0"/>
          </a:p>
        </p:txBody>
      </p:sp>
      <p:sp>
        <p:nvSpPr>
          <p:cNvPr id="6" name="Footer Placeholder 5"/>
          <p:cNvSpPr>
            <a:spLocks noGrp="1"/>
          </p:cNvSpPr>
          <p:nvPr>
            <p:ph type="ftr" sz="quarter" idx="11"/>
          </p:nvPr>
        </p:nvSpPr>
        <p:spPr/>
        <p:txBody>
          <a:bodyPr/>
          <a:lstStyle>
            <a:lvl1pPr>
              <a:defRPr>
                <a:solidFill>
                  <a:schemeClr val="tx2"/>
                </a:solidFill>
              </a:defRPr>
            </a:lvl1pPr>
          </a:lstStyle>
          <a:p>
            <a:pPr rtl="0"/>
            <a:endParaRPr lang="fr-FR"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40A5146F-7E80-4C81-B445-3940FBA44A78}" type="slidenum">
              <a:rPr lang="fr-FR" noProof="0" smtClean="0"/>
              <a:pPr rtl="0"/>
              <a:t>‹#›</a:t>
            </a:fld>
            <a:endParaRPr lang="fr-FR" noProof="0" dirty="0"/>
          </a:p>
        </p:txBody>
      </p:sp>
    </p:spTree>
    <p:extLst>
      <p:ext uri="{BB962C8B-B14F-4D97-AF65-F5344CB8AC3E}">
        <p14:creationId xmlns:p14="http://schemas.microsoft.com/office/powerpoint/2010/main" val="3146773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4894ED2-FD41-4752-B70E-EAE12F3E27AA}" type="datetime1">
              <a:rPr lang="fr-FR" smtClean="0"/>
              <a:pPr/>
              <a:t>14/02/2023</a:t>
            </a:fld>
            <a:endParaRPr lang="fr-F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r>
              <a:rPr lang="fr-FR" noProof="0"/>
              <a:t>Ajouter un pied de page</a:t>
            </a:r>
            <a:endParaRPr lang="fr-FR"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0A5146F-7E80-4C81-B445-3940FBA44A78}" type="slidenum">
              <a:rPr lang="fr-FR" noProof="0" smtClean="0"/>
              <a:pPr rtl="0"/>
              <a:t>‹#›</a:t>
            </a:fld>
            <a:endParaRPr lang="fr-FR"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93872"/>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5.xml" /></Relationships>
</file>

<file path=ppt/slides/_rels/slide20.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4.xml" /></Relationships>
</file>

<file path=ppt/slides/_rels/slide25.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4.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4.xml" /></Relationships>
</file>

<file path=ppt/slides/_rels/slide2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4.xml" /></Relationships>
</file>

<file path=ppt/slides/_rels/slide28.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notesSlide" Target="../notesSlides/notesSlide5.xml" /><Relationship Id="rId1" Type="http://schemas.openxmlformats.org/officeDocument/2006/relationships/slideLayout" Target="../slideLayouts/slideLayout4.xml" /></Relationships>
</file>

<file path=ppt/slides/_rels/slide29.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4.xml" /></Relationships>
</file>

<file path=ppt/slides/_rels/slide3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5.xml" /></Relationships>
</file>

<file path=ppt/slides/_rels/slide32.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notesSlide" Target="../notesSlides/notesSlide6.xml" /><Relationship Id="rId1" Type="http://schemas.openxmlformats.org/officeDocument/2006/relationships/slideLayout" Target="../slideLayouts/slideLayout4.xml" /></Relationships>
</file>

<file path=ppt/slides/_rels/slide3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4.xml" /></Relationships>
</file>

<file path=ppt/slides/_rels/slide34.xml.rels><?xml version="1.0" encoding="UTF-8" standalone="yes"?>
<Relationships xmlns="http://schemas.openxmlformats.org/package/2006/relationships"><Relationship Id="rId8" Type="http://schemas.openxmlformats.org/officeDocument/2006/relationships/image" Target="../media/image38.jpeg" /><Relationship Id="rId3" Type="http://schemas.openxmlformats.org/officeDocument/2006/relationships/image" Target="../media/image33.jpeg" /><Relationship Id="rId7" Type="http://schemas.openxmlformats.org/officeDocument/2006/relationships/image" Target="../media/image37.jpeg" /><Relationship Id="rId2" Type="http://schemas.openxmlformats.org/officeDocument/2006/relationships/notesSlide" Target="../notesSlides/notesSlide7.xml" /><Relationship Id="rId1" Type="http://schemas.openxmlformats.org/officeDocument/2006/relationships/slideLayout" Target="../slideLayouts/slideLayout5.xml" /><Relationship Id="rId6" Type="http://schemas.openxmlformats.org/officeDocument/2006/relationships/image" Target="../media/image36.jpeg" /><Relationship Id="rId5" Type="http://schemas.openxmlformats.org/officeDocument/2006/relationships/image" Target="../media/image35.jpeg" /><Relationship Id="rId10" Type="http://schemas.openxmlformats.org/officeDocument/2006/relationships/image" Target="../media/image40.jpeg" /><Relationship Id="rId4" Type="http://schemas.openxmlformats.org/officeDocument/2006/relationships/image" Target="../media/image34.jpeg" /><Relationship Id="rId9" Type="http://schemas.openxmlformats.org/officeDocument/2006/relationships/image" Target="../media/image39.jpeg"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2.xml"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882">
              <a:srgbClr val="0070C0"/>
            </a:gs>
            <a:gs pos="22689">
              <a:srgbClr val="0070C0"/>
            </a:gs>
            <a:gs pos="36133">
              <a:srgbClr val="573960"/>
            </a:gs>
            <a:gs pos="47000">
              <a:schemeClr val="accent4">
                <a:lumMod val="5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04682" y="0"/>
            <a:ext cx="9378854" cy="2102156"/>
          </a:xfrm>
        </p:spPr>
        <p:txBody>
          <a:bodyPr rtlCol="0">
            <a:normAutofit/>
          </a:bodyPr>
          <a:lstStyle/>
          <a:p>
            <a:pPr rtl="0"/>
            <a:r>
              <a:rPr lang="fr-CA" sz="4800" i="1" dirty="0">
                <a:solidFill>
                  <a:schemeClr val="accent5"/>
                </a:solidFill>
                <a:latin typeface="Bookman Old Style" panose="02050604050505020204" pitchFamily="18" charset="0"/>
              </a:rPr>
              <a:t>Prix Victoire Ingabire Umuhoza pour la Démocratie et la Paix</a:t>
            </a:r>
            <a:endParaRPr lang="fr-FR" sz="4800" i="1" dirty="0">
              <a:solidFill>
                <a:schemeClr val="accent5"/>
              </a:solidFill>
              <a:latin typeface="Bookman Old Style" panose="02050604050505020204" pitchFamily="18" charset="0"/>
            </a:endParaRPr>
          </a:p>
        </p:txBody>
      </p:sp>
      <p:sp>
        <p:nvSpPr>
          <p:cNvPr id="3" name="Sous-titre 2"/>
          <p:cNvSpPr>
            <a:spLocks noGrp="1"/>
          </p:cNvSpPr>
          <p:nvPr>
            <p:ph type="subTitle" idx="1"/>
          </p:nvPr>
        </p:nvSpPr>
        <p:spPr>
          <a:xfrm>
            <a:off x="1226239" y="3048343"/>
            <a:ext cx="10376497" cy="1707502"/>
          </a:xfrm>
          <a:solidFill>
            <a:srgbClr val="002060"/>
          </a:solidFill>
        </p:spPr>
        <p:txBody>
          <a:bodyPr rtlCol="0">
            <a:normAutofit/>
          </a:bodyPr>
          <a:lstStyle/>
          <a:p>
            <a:pPr algn="ctr" rtl="0"/>
            <a:r>
              <a:rPr lang="fr-CA" i="1" dirty="0">
                <a:solidFill>
                  <a:schemeClr val="tx1"/>
                </a:solidFill>
                <a:latin typeface="Bookman Old Style" panose="02050604050505020204" pitchFamily="18" charset="0"/>
              </a:rPr>
              <a:t>Créé pour honorer Toute personne ou organisation qui pose des gestes significatifs et courageux en faveur de la démocratie et de la paix dans la région des grands Lacs Africains</a:t>
            </a:r>
            <a:endParaRPr lang="fr-FR"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50687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5462">
              <a:srgbClr val="EEAA7F"/>
            </a:gs>
            <a:gs pos="11765">
              <a:schemeClr val="accent1">
                <a:lumMod val="75000"/>
              </a:schemeClr>
            </a:gs>
            <a:gs pos="100000">
              <a:schemeClr val="accent6"/>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7E0C7-4DA6-487A-B804-ED8D8E4E495F}"/>
              </a:ext>
            </a:extLst>
          </p:cNvPr>
          <p:cNvSpPr>
            <a:spLocks noGrp="1"/>
          </p:cNvSpPr>
          <p:nvPr>
            <p:ph type="title"/>
          </p:nvPr>
        </p:nvSpPr>
        <p:spPr>
          <a:xfrm>
            <a:off x="842866" y="601575"/>
            <a:ext cx="9656064" cy="926433"/>
          </a:xfrm>
        </p:spPr>
        <p:txBody>
          <a:bodyPr>
            <a:normAutofit/>
          </a:bodyPr>
          <a:lstStyle/>
          <a:p>
            <a:r>
              <a:rPr lang="fr-CA" sz="4400" dirty="0">
                <a:solidFill>
                  <a:schemeClr val="accent6">
                    <a:lumMod val="50000"/>
                  </a:schemeClr>
                </a:solidFill>
                <a:latin typeface="Bookman Old Style" panose="02050604050505020204" pitchFamily="18" charset="0"/>
              </a:rPr>
              <a:t>Lauréate 2015 : Canada </a:t>
            </a:r>
            <a:endParaRPr lang="fr-FR" sz="4400" dirty="0">
              <a:solidFill>
                <a:schemeClr val="accent6">
                  <a:lumMod val="50000"/>
                </a:schemeClr>
              </a:solidFill>
              <a:latin typeface="Bookman Old Style" panose="02050604050505020204" pitchFamily="18" charset="0"/>
            </a:endParaRPr>
          </a:p>
        </p:txBody>
      </p:sp>
      <p:pic>
        <p:nvPicPr>
          <p:cNvPr id="3076" name="Picture 4" descr="In praise of blood&quot; : interview de Judi Rever, par Leslie Varenne - LA  TRIBUNE FRANCO-RWANDAISE (TFR)">
            <a:extLst>
              <a:ext uri="{FF2B5EF4-FFF2-40B4-BE49-F238E27FC236}">
                <a16:creationId xmlns:a16="http://schemas.microsoft.com/office/drawing/2014/main" id="{DDE00F72-039E-4492-BA8B-B08F7AC4E33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42867" y="2162498"/>
            <a:ext cx="4084733" cy="3917198"/>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a:extLst>
              <a:ext uri="{FF2B5EF4-FFF2-40B4-BE49-F238E27FC236}">
                <a16:creationId xmlns:a16="http://schemas.microsoft.com/office/drawing/2014/main" id="{E4093159-4E44-4FCE-B3CE-F1D3B218A72E}"/>
              </a:ext>
            </a:extLst>
          </p:cNvPr>
          <p:cNvSpPr>
            <a:spLocks noGrp="1"/>
          </p:cNvSpPr>
          <p:nvPr>
            <p:ph sz="half" idx="2"/>
          </p:nvPr>
        </p:nvSpPr>
        <p:spPr>
          <a:xfrm>
            <a:off x="6143926" y="1930964"/>
            <a:ext cx="2728220" cy="315840"/>
          </a:xfrm>
        </p:spPr>
        <p:txBody>
          <a:bodyPr>
            <a:noAutofit/>
          </a:bodyPr>
          <a:lstStyle/>
          <a:p>
            <a:pPr marL="0" indent="0">
              <a:buNone/>
            </a:pPr>
            <a:r>
              <a:rPr lang="fr-CA" sz="3000" b="1" i="1" dirty="0">
                <a:latin typeface="Bookman Old Style" panose="02050604050505020204" pitchFamily="18" charset="0"/>
              </a:rPr>
              <a:t>Judi Rever </a:t>
            </a:r>
            <a:endParaRPr lang="fr-FR" sz="3000" b="1" i="1" dirty="0">
              <a:latin typeface="Bookman Old Style" panose="02050604050505020204" pitchFamily="18" charset="0"/>
            </a:endParaRPr>
          </a:p>
        </p:txBody>
      </p:sp>
      <p:sp>
        <p:nvSpPr>
          <p:cNvPr id="6" name="ZoneTexte 5">
            <a:extLst>
              <a:ext uri="{FF2B5EF4-FFF2-40B4-BE49-F238E27FC236}">
                <a16:creationId xmlns:a16="http://schemas.microsoft.com/office/drawing/2014/main" id="{757EE303-1492-4970-B19B-7C9F827B7014}"/>
              </a:ext>
            </a:extLst>
          </p:cNvPr>
          <p:cNvSpPr txBox="1"/>
          <p:nvPr/>
        </p:nvSpPr>
        <p:spPr>
          <a:xfrm>
            <a:off x="5114733" y="2733984"/>
            <a:ext cx="5969827" cy="1323439"/>
          </a:xfrm>
          <a:prstGeom prst="rect">
            <a:avLst/>
          </a:prstGeom>
          <a:noFill/>
        </p:spPr>
        <p:txBody>
          <a:bodyPr wrap="square">
            <a:spAutoFit/>
          </a:bodyPr>
          <a:lstStyle/>
          <a:p>
            <a:pPr lvl="0" algn="just" rtl="0"/>
            <a:r>
              <a:rPr lang="en-US" sz="2000" kern="1200" dirty="0">
                <a:solidFill>
                  <a:schemeClr val="bg1"/>
                </a:solidFill>
                <a:latin typeface="Bookman Old Style" panose="02050604050505020204" pitchFamily="18" charset="0"/>
              </a:rPr>
              <a:t>A freelance Canadian journalist. She is particularly known for her book </a:t>
            </a:r>
            <a:r>
              <a:rPr lang="en-US" sz="2000" i="1" kern="1200" dirty="0">
                <a:solidFill>
                  <a:schemeClr val="bg1"/>
                </a:solidFill>
                <a:latin typeface="Bookman Old Style" panose="02050604050505020204" pitchFamily="18" charset="0"/>
              </a:rPr>
              <a:t>In praise of blood. The crime of the Rwandan Patriotic Front</a:t>
            </a:r>
            <a:r>
              <a:rPr lang="en-US" sz="2000" kern="1200" dirty="0">
                <a:solidFill>
                  <a:schemeClr val="bg1"/>
                </a:solidFill>
                <a:latin typeface="Bookman Old Style" panose="02050604050505020204" pitchFamily="18" charset="0"/>
              </a:rPr>
              <a:t>. </a:t>
            </a:r>
            <a:endParaRPr lang="it-CH" sz="2000" kern="1200" dirty="0">
              <a:solidFill>
                <a:schemeClr val="bg1"/>
              </a:solidFill>
              <a:latin typeface="Bookman Old Style" panose="02050604050505020204" pitchFamily="18" charset="0"/>
            </a:endParaRPr>
          </a:p>
        </p:txBody>
      </p:sp>
      <p:sp>
        <p:nvSpPr>
          <p:cNvPr id="8" name="ZoneTexte 7">
            <a:extLst>
              <a:ext uri="{FF2B5EF4-FFF2-40B4-BE49-F238E27FC236}">
                <a16:creationId xmlns:a16="http://schemas.microsoft.com/office/drawing/2014/main" id="{BAAE03EA-E9BC-4933-B118-682A0562C626}"/>
              </a:ext>
            </a:extLst>
          </p:cNvPr>
          <p:cNvSpPr txBox="1"/>
          <p:nvPr/>
        </p:nvSpPr>
        <p:spPr>
          <a:xfrm>
            <a:off x="5114733" y="4281304"/>
            <a:ext cx="6097554" cy="1938992"/>
          </a:xfrm>
          <a:prstGeom prst="rect">
            <a:avLst/>
          </a:prstGeom>
          <a:noFill/>
        </p:spPr>
        <p:txBody>
          <a:bodyPr wrap="square">
            <a:spAutoFit/>
          </a:bodyPr>
          <a:lstStyle/>
          <a:p>
            <a:pPr lvl="0" algn="just" rtl="0"/>
            <a:r>
              <a:rPr lang="fr-CA" sz="2000" dirty="0">
                <a:solidFill>
                  <a:schemeClr val="bg1"/>
                </a:solidFill>
                <a:latin typeface="Bookman Old Style" panose="02050604050505020204" pitchFamily="18" charset="0"/>
              </a:rPr>
              <a:t>Honorée pour sa persévérance à informer la communauté internationale sur la tragédie qui sévit dans la région des Grands Lacs africains, en particulier concernant le caractère de la guerre de 1990 sur le territoire  rwandais et le sort des réfugiés rwandais en RDC.</a:t>
            </a:r>
            <a:r>
              <a:rPr lang="it-CH" sz="2000" dirty="0">
                <a:solidFill>
                  <a:schemeClr val="bg1"/>
                </a:solidFill>
                <a:latin typeface="Bookman Old Style" panose="02050604050505020204" pitchFamily="18" charset="0"/>
              </a:rPr>
              <a:t> </a:t>
            </a:r>
          </a:p>
        </p:txBody>
      </p:sp>
    </p:spTree>
    <p:extLst>
      <p:ext uri="{BB962C8B-B14F-4D97-AF65-F5344CB8AC3E}">
        <p14:creationId xmlns:p14="http://schemas.microsoft.com/office/powerpoint/2010/main" val="2119767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47000">
              <a:schemeClr val="accent4">
                <a:lumMod val="5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13D92-DC41-4234-9225-8DA198092ED3}"/>
              </a:ext>
            </a:extLst>
          </p:cNvPr>
          <p:cNvSpPr>
            <a:spLocks noGrp="1"/>
          </p:cNvSpPr>
          <p:nvPr>
            <p:ph type="title"/>
          </p:nvPr>
        </p:nvSpPr>
        <p:spPr>
          <a:xfrm>
            <a:off x="986588" y="254000"/>
            <a:ext cx="10717731" cy="1022775"/>
          </a:xfrm>
        </p:spPr>
        <p:txBody>
          <a:bodyPr>
            <a:normAutofit/>
          </a:bodyPr>
          <a:lstStyle/>
          <a:p>
            <a:r>
              <a:rPr lang="fr-CA" sz="4400" dirty="0">
                <a:solidFill>
                  <a:schemeClr val="accent5"/>
                </a:solidFill>
                <a:latin typeface="Bookman Old Style" panose="02050604050505020204" pitchFamily="18" charset="0"/>
              </a:rPr>
              <a:t>Cérémonie de remise du Prix 2016</a:t>
            </a:r>
            <a:endParaRPr lang="fr-FR" sz="4400" dirty="0">
              <a:solidFill>
                <a:schemeClr val="accent5"/>
              </a:solidFill>
              <a:latin typeface="Bookman Old Style" panose="02050604050505020204" pitchFamily="18" charset="0"/>
            </a:endParaRPr>
          </a:p>
        </p:txBody>
      </p:sp>
      <p:pic>
        <p:nvPicPr>
          <p:cNvPr id="5" name="Afbeelding 3">
            <a:extLst>
              <a:ext uri="{FF2B5EF4-FFF2-40B4-BE49-F238E27FC236}">
                <a16:creationId xmlns:a16="http://schemas.microsoft.com/office/drawing/2014/main" id="{3F988E62-36AE-4341-B269-406149590E7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2" y="1991360"/>
            <a:ext cx="5862638" cy="4023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D7D0745F-7293-4590-BA4C-BA86F9477B53}"/>
              </a:ext>
            </a:extLst>
          </p:cNvPr>
          <p:cNvSpPr>
            <a:spLocks noGrp="1"/>
          </p:cNvSpPr>
          <p:nvPr>
            <p:ph sz="half" idx="2"/>
          </p:nvPr>
        </p:nvSpPr>
        <p:spPr>
          <a:xfrm>
            <a:off x="7519737" y="1845735"/>
            <a:ext cx="4113463" cy="4023360"/>
          </a:xfrm>
        </p:spPr>
        <p:txBody>
          <a:bodyPr>
            <a:normAutofit lnSpcReduction="10000"/>
          </a:bodyPr>
          <a:lstStyle/>
          <a:p>
            <a:pPr marL="0" indent="0">
              <a:buNone/>
            </a:pPr>
            <a:endParaRPr lang="fr-CA" i="1" dirty="0">
              <a:solidFill>
                <a:srgbClr val="FFC000"/>
              </a:solidFill>
            </a:endParaRPr>
          </a:p>
          <a:p>
            <a:pPr marL="0" indent="0">
              <a:buNone/>
            </a:pPr>
            <a:r>
              <a:rPr lang="en-GB" sz="2800" b="1" i="1" dirty="0">
                <a:solidFill>
                  <a:schemeClr val="tx1"/>
                </a:solidFill>
                <a:latin typeface="Bookman Old Style" panose="02050604050505020204" pitchFamily="18" charset="0"/>
              </a:rPr>
              <a:t>Fred W. Holt</a:t>
            </a:r>
            <a:endParaRPr lang="fr-FR" sz="2800" b="1" i="1" dirty="0">
              <a:solidFill>
                <a:schemeClr val="tx1"/>
              </a:solidFill>
              <a:latin typeface="Bookman Old Style" panose="02050604050505020204" pitchFamily="18" charset="0"/>
            </a:endParaRPr>
          </a:p>
          <a:p>
            <a:pPr marL="0" indent="0">
              <a:buNone/>
            </a:pPr>
            <a:r>
              <a:rPr lang="en-GB" sz="2800" b="1" i="1" dirty="0">
                <a:solidFill>
                  <a:schemeClr val="accent5"/>
                </a:solidFill>
                <a:latin typeface="Bookman Old Style" panose="02050604050505020204" pitchFamily="18" charset="0"/>
              </a:rPr>
              <a:t>Anneke Verbraeken</a:t>
            </a:r>
            <a:endParaRPr lang="fr-FR" sz="2800" b="1" i="1" dirty="0">
              <a:solidFill>
                <a:schemeClr val="accent5"/>
              </a:solidFill>
              <a:latin typeface="Bookman Old Style" panose="02050604050505020204" pitchFamily="18" charset="0"/>
            </a:endParaRPr>
          </a:p>
          <a:p>
            <a:pPr marL="0" indent="0">
              <a:buNone/>
            </a:pPr>
            <a:r>
              <a:rPr lang="it-CH" sz="2800" b="1" i="1" dirty="0">
                <a:solidFill>
                  <a:schemeClr val="accent5">
                    <a:lumMod val="60000"/>
                    <a:lumOff val="40000"/>
                  </a:schemeClr>
                </a:solidFill>
                <a:latin typeface="Bookman Old Style" panose="02050604050505020204" pitchFamily="18" charset="0"/>
              </a:rPr>
              <a:t>Patrick Mbeko</a:t>
            </a:r>
            <a:endParaRPr lang="fr-CA" sz="2800" i="1" dirty="0">
              <a:solidFill>
                <a:srgbClr val="FFC000"/>
              </a:solidFill>
              <a:latin typeface="Bookman Old Style" panose="02050604050505020204" pitchFamily="18" charset="0"/>
            </a:endParaRPr>
          </a:p>
          <a:p>
            <a:pPr marL="0" indent="0">
              <a:buNone/>
            </a:pPr>
            <a:endParaRPr lang="fr-CA" i="1" dirty="0">
              <a:solidFill>
                <a:srgbClr val="FFC000"/>
              </a:solidFill>
            </a:endParaRPr>
          </a:p>
          <a:p>
            <a:pPr marL="0" indent="0">
              <a:buNone/>
            </a:pPr>
            <a:endParaRPr lang="fr-CA" i="1" dirty="0">
              <a:solidFill>
                <a:srgbClr val="FFC000"/>
              </a:solidFill>
            </a:endParaRPr>
          </a:p>
          <a:p>
            <a:pPr marL="0" indent="0">
              <a:buNone/>
            </a:pPr>
            <a:r>
              <a:rPr lang="fr-CA" sz="2600" i="1" dirty="0">
                <a:solidFill>
                  <a:srgbClr val="FFC000"/>
                </a:solidFill>
                <a:latin typeface="Bookman Old Style" panose="02050604050505020204" pitchFamily="18" charset="0"/>
              </a:rPr>
              <a:t>Déterminés à </a:t>
            </a:r>
          </a:p>
          <a:p>
            <a:pPr marL="0" indent="0">
              <a:buNone/>
            </a:pPr>
            <a:r>
              <a:rPr lang="fr-CA" sz="2600" i="1" dirty="0">
                <a:solidFill>
                  <a:srgbClr val="FFC000"/>
                </a:solidFill>
                <a:latin typeface="Bookman Old Style" panose="02050604050505020204" pitchFamily="18" charset="0"/>
              </a:rPr>
              <a:t>défendre la vérité</a:t>
            </a:r>
            <a:endParaRPr lang="fr-FR" sz="2600" i="1" dirty="0">
              <a:solidFill>
                <a:srgbClr val="FFC000"/>
              </a:solidFill>
              <a:latin typeface="Bookman Old Style" panose="02050604050505020204" pitchFamily="18" charset="0"/>
            </a:endParaRPr>
          </a:p>
        </p:txBody>
      </p:sp>
    </p:spTree>
    <p:extLst>
      <p:ext uri="{BB962C8B-B14F-4D97-AF65-F5344CB8AC3E}">
        <p14:creationId xmlns:p14="http://schemas.microsoft.com/office/powerpoint/2010/main" val="4001012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5462">
              <a:schemeClr val="bg2">
                <a:lumMod val="25000"/>
              </a:schemeClr>
            </a:gs>
            <a:gs pos="11765">
              <a:schemeClr val="accent1">
                <a:lumMod val="75000"/>
              </a:schemeClr>
            </a:gs>
            <a:gs pos="100000">
              <a:schemeClr val="accent6"/>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7B2B4C-7B73-4315-894B-979C1099A412}"/>
              </a:ext>
            </a:extLst>
          </p:cNvPr>
          <p:cNvSpPr>
            <a:spLocks noGrp="1"/>
          </p:cNvSpPr>
          <p:nvPr>
            <p:ph type="title"/>
          </p:nvPr>
        </p:nvSpPr>
        <p:spPr>
          <a:xfrm>
            <a:off x="1097280" y="457195"/>
            <a:ext cx="10058400" cy="1135781"/>
          </a:xfrm>
        </p:spPr>
        <p:txBody>
          <a:bodyPr>
            <a:normAutofit/>
          </a:bodyPr>
          <a:lstStyle/>
          <a:p>
            <a:r>
              <a:rPr lang="fr-CA" sz="4400" dirty="0">
                <a:solidFill>
                  <a:srgbClr val="FFC000"/>
                </a:solidFill>
                <a:latin typeface="Bookman Old Style" panose="02050604050505020204" pitchFamily="18" charset="0"/>
              </a:rPr>
              <a:t>Lauréate 2016 :  Nederland</a:t>
            </a:r>
            <a:endParaRPr lang="fr-FR" sz="4400" dirty="0">
              <a:solidFill>
                <a:srgbClr val="FFC000"/>
              </a:solidFill>
              <a:latin typeface="Bookman Old Style" panose="02050604050505020204" pitchFamily="18" charset="0"/>
            </a:endParaRPr>
          </a:p>
        </p:txBody>
      </p:sp>
      <p:pic>
        <p:nvPicPr>
          <p:cNvPr id="5" name="Afbeelding 4">
            <a:extLst>
              <a:ext uri="{FF2B5EF4-FFF2-40B4-BE49-F238E27FC236}">
                <a16:creationId xmlns:a16="http://schemas.microsoft.com/office/drawing/2014/main" id="{7C69228D-CAB9-4D80-967A-3C21109D14F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963" y="2397092"/>
            <a:ext cx="4938712" cy="29210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Espace réservé du contenu 3">
            <a:extLst>
              <a:ext uri="{FF2B5EF4-FFF2-40B4-BE49-F238E27FC236}">
                <a16:creationId xmlns:a16="http://schemas.microsoft.com/office/drawing/2014/main" id="{03A20C9E-D0C4-4395-918A-0EBB4062E5D7}"/>
              </a:ext>
            </a:extLst>
          </p:cNvPr>
          <p:cNvSpPr>
            <a:spLocks noGrp="1"/>
          </p:cNvSpPr>
          <p:nvPr>
            <p:ph sz="half" idx="2"/>
          </p:nvPr>
        </p:nvSpPr>
        <p:spPr>
          <a:xfrm>
            <a:off x="6320556" y="1899179"/>
            <a:ext cx="4937760" cy="646331"/>
          </a:xfrm>
        </p:spPr>
        <p:txBody>
          <a:bodyPr>
            <a:noAutofit/>
          </a:bodyPr>
          <a:lstStyle/>
          <a:p>
            <a:pPr marL="0" indent="0">
              <a:buNone/>
            </a:pPr>
            <a:r>
              <a:rPr lang="en-GB" sz="3000" b="1" i="1" dirty="0">
                <a:solidFill>
                  <a:schemeClr val="accent5"/>
                </a:solidFill>
                <a:latin typeface="Bookman Old Style" panose="02050604050505020204" pitchFamily="18" charset="0"/>
              </a:rPr>
              <a:t>Anneke Verbraeken</a:t>
            </a:r>
            <a:endParaRPr lang="fr-FR" sz="3000" b="1" i="1" dirty="0">
              <a:solidFill>
                <a:schemeClr val="accent5"/>
              </a:solidFill>
              <a:latin typeface="Bookman Old Style" panose="02050604050505020204" pitchFamily="18" charset="0"/>
            </a:endParaRPr>
          </a:p>
        </p:txBody>
      </p:sp>
      <p:sp>
        <p:nvSpPr>
          <p:cNvPr id="6" name="ZoneTexte 5">
            <a:extLst>
              <a:ext uri="{FF2B5EF4-FFF2-40B4-BE49-F238E27FC236}">
                <a16:creationId xmlns:a16="http://schemas.microsoft.com/office/drawing/2014/main" id="{FBB462A7-EE25-429E-85FA-560D12787C4E}"/>
              </a:ext>
            </a:extLst>
          </p:cNvPr>
          <p:cNvSpPr txBox="1"/>
          <p:nvPr/>
        </p:nvSpPr>
        <p:spPr>
          <a:xfrm>
            <a:off x="5740659" y="3060975"/>
            <a:ext cx="6097554" cy="1015663"/>
          </a:xfrm>
          <a:prstGeom prst="rect">
            <a:avLst/>
          </a:prstGeom>
          <a:noFill/>
        </p:spPr>
        <p:txBody>
          <a:bodyPr wrap="square">
            <a:spAutoFit/>
          </a:bodyPr>
          <a:lstStyle/>
          <a:p>
            <a:pPr lvl="0" algn="just" rtl="0"/>
            <a:r>
              <a:rPr lang="it-CH" sz="2000" dirty="0">
                <a:solidFill>
                  <a:schemeClr val="tx1"/>
                </a:solidFill>
                <a:latin typeface="Bookman Old Style" panose="02050604050505020204" pitchFamily="18" charset="0"/>
              </a:rPr>
              <a:t>Journalist </a:t>
            </a:r>
            <a:r>
              <a:rPr lang="en-US" sz="2000" dirty="0">
                <a:solidFill>
                  <a:schemeClr val="tx1"/>
                </a:solidFill>
                <a:latin typeface="Bookman Old Style" panose="02050604050505020204" pitchFamily="18" charset="0"/>
              </a:rPr>
              <a:t>specialized in the African Great Lakes Region since 2009, author of </a:t>
            </a:r>
            <a:r>
              <a:rPr lang="en-US" sz="2000" i="1" dirty="0">
                <a:solidFill>
                  <a:schemeClr val="tx1"/>
                </a:solidFill>
                <a:latin typeface="Bookman Old Style" panose="02050604050505020204" pitchFamily="18" charset="0"/>
              </a:rPr>
              <a:t>Rijke mensen sterven niet (Rich people don’t die). </a:t>
            </a:r>
            <a:endParaRPr lang="it-CH" sz="2000" i="1" dirty="0">
              <a:solidFill>
                <a:schemeClr val="tx1"/>
              </a:solidFill>
              <a:latin typeface="Bookman Old Style" panose="02050604050505020204" pitchFamily="18" charset="0"/>
            </a:endParaRPr>
          </a:p>
        </p:txBody>
      </p:sp>
      <p:sp>
        <p:nvSpPr>
          <p:cNvPr id="8" name="ZoneTexte 7">
            <a:extLst>
              <a:ext uri="{FF2B5EF4-FFF2-40B4-BE49-F238E27FC236}">
                <a16:creationId xmlns:a16="http://schemas.microsoft.com/office/drawing/2014/main" id="{031D1EAB-C6F2-428C-B076-DD0C27C83038}"/>
              </a:ext>
            </a:extLst>
          </p:cNvPr>
          <p:cNvSpPr txBox="1"/>
          <p:nvPr/>
        </p:nvSpPr>
        <p:spPr>
          <a:xfrm>
            <a:off x="5740659" y="4533537"/>
            <a:ext cx="6097554" cy="1015663"/>
          </a:xfrm>
          <a:prstGeom prst="rect">
            <a:avLst/>
          </a:prstGeom>
          <a:noFill/>
        </p:spPr>
        <p:txBody>
          <a:bodyPr wrap="square">
            <a:spAutoFit/>
          </a:bodyPr>
          <a:lstStyle/>
          <a:p>
            <a:pPr lvl="0" algn="just" rtl="0"/>
            <a:r>
              <a:rPr lang="en-US" sz="2000" dirty="0">
                <a:solidFill>
                  <a:schemeClr val="tx1"/>
                </a:solidFill>
                <a:latin typeface="Bookman Old Style" panose="02050604050505020204" pitchFamily="18" charset="0"/>
              </a:rPr>
              <a:t>Awarded for her relentless efforts to inform the European public about the political turmoil in the African’s Great Lakes Region.</a:t>
            </a:r>
            <a:endParaRPr lang="it-CH"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93992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5462">
              <a:schemeClr val="bg2">
                <a:lumMod val="25000"/>
              </a:schemeClr>
            </a:gs>
            <a:gs pos="11765">
              <a:schemeClr val="accent1">
                <a:lumMod val="75000"/>
              </a:schemeClr>
            </a:gs>
            <a:gs pos="100000">
              <a:schemeClr val="accent6"/>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436852-E1A4-4D1D-8AA5-04B7581604E2}"/>
              </a:ext>
            </a:extLst>
          </p:cNvPr>
          <p:cNvSpPr>
            <a:spLocks noGrp="1"/>
          </p:cNvSpPr>
          <p:nvPr>
            <p:ph type="title"/>
          </p:nvPr>
        </p:nvSpPr>
        <p:spPr>
          <a:xfrm>
            <a:off x="1188720" y="83976"/>
            <a:ext cx="10058400" cy="1450757"/>
          </a:xfrm>
        </p:spPr>
        <p:txBody>
          <a:bodyPr>
            <a:normAutofit/>
          </a:bodyPr>
          <a:lstStyle/>
          <a:p>
            <a:r>
              <a:rPr lang="fr-CA" sz="4000" dirty="0">
                <a:solidFill>
                  <a:schemeClr val="tx1"/>
                </a:solidFill>
                <a:latin typeface="Bookman Old Style" panose="02050604050505020204" pitchFamily="18" charset="0"/>
              </a:rPr>
              <a:t>Lauréat 2016 : Norvège</a:t>
            </a:r>
            <a:endParaRPr lang="fr-FR" sz="4000" dirty="0">
              <a:solidFill>
                <a:schemeClr val="tx1"/>
              </a:solidFill>
              <a:latin typeface="Bookman Old Style" panose="02050604050505020204" pitchFamily="18" charset="0"/>
            </a:endParaRPr>
          </a:p>
        </p:txBody>
      </p:sp>
      <p:pic>
        <p:nvPicPr>
          <p:cNvPr id="5" name="Afbeelding 6">
            <a:extLst>
              <a:ext uri="{FF2B5EF4-FFF2-40B4-BE49-F238E27FC236}">
                <a16:creationId xmlns:a16="http://schemas.microsoft.com/office/drawing/2014/main" id="{6C7C0374-B94F-440B-9445-9CF0AD68D53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67157" y="1937097"/>
            <a:ext cx="2871714" cy="4164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Espace réservé du contenu 3">
            <a:extLst>
              <a:ext uri="{FF2B5EF4-FFF2-40B4-BE49-F238E27FC236}">
                <a16:creationId xmlns:a16="http://schemas.microsoft.com/office/drawing/2014/main" id="{58CEC80D-5937-4D9E-B6A4-59B1040D9226}"/>
              </a:ext>
            </a:extLst>
          </p:cNvPr>
          <p:cNvSpPr>
            <a:spLocks noGrp="1"/>
          </p:cNvSpPr>
          <p:nvPr>
            <p:ph sz="half" idx="2"/>
          </p:nvPr>
        </p:nvSpPr>
        <p:spPr>
          <a:xfrm>
            <a:off x="6073536" y="1893863"/>
            <a:ext cx="3444240" cy="529106"/>
          </a:xfrm>
        </p:spPr>
        <p:txBody>
          <a:bodyPr>
            <a:normAutofit/>
          </a:bodyPr>
          <a:lstStyle/>
          <a:p>
            <a:pPr marL="0" indent="0">
              <a:buNone/>
            </a:pPr>
            <a:r>
              <a:rPr lang="en-GB" sz="3000" b="1" i="1" dirty="0">
                <a:solidFill>
                  <a:schemeClr val="tx1"/>
                </a:solidFill>
                <a:latin typeface="Bookman Old Style" panose="02050604050505020204" pitchFamily="18" charset="0"/>
              </a:rPr>
              <a:t>Fred W. Holt</a:t>
            </a:r>
            <a:endParaRPr lang="fr-FR" sz="3000" i="1" dirty="0">
              <a:solidFill>
                <a:schemeClr val="tx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EF3B7FE3-3ED3-4D4D-9817-53AD22239759}"/>
              </a:ext>
            </a:extLst>
          </p:cNvPr>
          <p:cNvSpPr txBox="1"/>
          <p:nvPr/>
        </p:nvSpPr>
        <p:spPr>
          <a:xfrm>
            <a:off x="4686719" y="2832081"/>
            <a:ext cx="6659060" cy="707886"/>
          </a:xfrm>
          <a:prstGeom prst="rect">
            <a:avLst/>
          </a:prstGeom>
          <a:noFill/>
        </p:spPr>
        <p:txBody>
          <a:bodyPr wrap="square">
            <a:spAutoFit/>
          </a:bodyPr>
          <a:lstStyle/>
          <a:p>
            <a:pPr lvl="0" algn="just" rtl="0"/>
            <a:r>
              <a:rPr lang="en-US" sz="2000" dirty="0">
                <a:latin typeface="Bookman Old Style" pitchFamily="18" charset="0"/>
              </a:rPr>
              <a:t>Retired bank manager who became a human rights activist</a:t>
            </a:r>
            <a:r>
              <a:rPr lang="en-US" sz="2000" dirty="0">
                <a:solidFill>
                  <a:schemeClr val="tx1"/>
                </a:solidFill>
                <a:latin typeface="Bookman Old Style" pitchFamily="18" charset="0"/>
              </a:rPr>
              <a:t> devoted to the cause of </a:t>
            </a:r>
            <a:r>
              <a:rPr lang="en-US" sz="2000" dirty="0">
                <a:latin typeface="Bookman Old Style" pitchFamily="18" charset="0"/>
              </a:rPr>
              <a:t>refugee rights.</a:t>
            </a:r>
          </a:p>
        </p:txBody>
      </p:sp>
      <p:sp>
        <p:nvSpPr>
          <p:cNvPr id="8" name="ZoneTexte 7">
            <a:extLst>
              <a:ext uri="{FF2B5EF4-FFF2-40B4-BE49-F238E27FC236}">
                <a16:creationId xmlns:a16="http://schemas.microsoft.com/office/drawing/2014/main" id="{6616DD83-D83F-44C3-9954-FEEF5F82F062}"/>
              </a:ext>
            </a:extLst>
          </p:cNvPr>
          <p:cNvSpPr txBox="1"/>
          <p:nvPr/>
        </p:nvSpPr>
        <p:spPr>
          <a:xfrm>
            <a:off x="4746950" y="4162893"/>
            <a:ext cx="6097554" cy="2215991"/>
          </a:xfrm>
          <a:prstGeom prst="rect">
            <a:avLst/>
          </a:prstGeom>
          <a:noFill/>
        </p:spPr>
        <p:txBody>
          <a:bodyPr wrap="square">
            <a:spAutoFit/>
          </a:bodyPr>
          <a:lstStyle/>
          <a:p>
            <a:pPr algn="just"/>
            <a:r>
              <a:rPr lang="it-CH" sz="2000" dirty="0">
                <a:solidFill>
                  <a:schemeClr val="tx1"/>
                </a:solidFill>
                <a:latin typeface="Bookman Old Style" panose="02050604050505020204" pitchFamily="18" charset="0"/>
              </a:rPr>
              <a:t>Awarded for his tireless efforts to defend </a:t>
            </a:r>
            <a:r>
              <a:rPr lang="en-US" sz="2000" dirty="0">
                <a:solidFill>
                  <a:schemeClr val="tx1"/>
                </a:solidFill>
                <a:latin typeface="Bookman Old Style" panose="02050604050505020204" pitchFamily="18" charset="0"/>
              </a:rPr>
              <a:t>Rwandan asylum seekers, since 2000, </a:t>
            </a:r>
            <a:r>
              <a:rPr lang="en-US" sz="2000" dirty="0">
                <a:latin typeface="Bookman Old Style" pitchFamily="18" charset="0"/>
              </a:rPr>
              <a:t>after hearing the hell they lived in Congo during the wars of 1996 and 1998, as well as for his advocacy for the release of Victoire Ingabire from prison.</a:t>
            </a:r>
            <a:endParaRPr lang="it-CH" sz="2000" dirty="0">
              <a:latin typeface="Bookman Old Style" pitchFamily="18" charset="0"/>
            </a:endParaRPr>
          </a:p>
          <a:p>
            <a:pPr lvl="0" rtl="0"/>
            <a:endParaRPr lang="it-CH" sz="1800" dirty="0">
              <a:latin typeface="Bookman Old Style" panose="02050604050505020204" pitchFamily="18" charset="0"/>
            </a:endParaRPr>
          </a:p>
        </p:txBody>
      </p:sp>
    </p:spTree>
    <p:extLst>
      <p:ext uri="{BB962C8B-B14F-4D97-AF65-F5344CB8AC3E}">
        <p14:creationId xmlns:p14="http://schemas.microsoft.com/office/powerpoint/2010/main" val="1149687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5462">
              <a:schemeClr val="accent4">
                <a:lumMod val="75000"/>
              </a:schemeClr>
            </a:gs>
            <a:gs pos="11765">
              <a:schemeClr val="accent1">
                <a:lumMod val="75000"/>
              </a:schemeClr>
            </a:gs>
            <a:gs pos="100000">
              <a:schemeClr val="accent6"/>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96123-873B-44F3-995A-49EB0F54775C}"/>
              </a:ext>
            </a:extLst>
          </p:cNvPr>
          <p:cNvSpPr>
            <a:spLocks noGrp="1"/>
          </p:cNvSpPr>
          <p:nvPr>
            <p:ph type="title"/>
          </p:nvPr>
        </p:nvSpPr>
        <p:spPr>
          <a:xfrm>
            <a:off x="1097280" y="394979"/>
            <a:ext cx="10058400" cy="1041936"/>
          </a:xfrm>
        </p:spPr>
        <p:txBody>
          <a:bodyPr>
            <a:normAutofit/>
          </a:bodyPr>
          <a:lstStyle/>
          <a:p>
            <a:r>
              <a:rPr lang="fr-CA" sz="4400" dirty="0">
                <a:solidFill>
                  <a:schemeClr val="accent5">
                    <a:lumMod val="60000"/>
                    <a:lumOff val="40000"/>
                  </a:schemeClr>
                </a:solidFill>
                <a:latin typeface="Bookman Old Style" panose="02050604050505020204" pitchFamily="18" charset="0"/>
              </a:rPr>
              <a:t>Lauréat 2016 : Canada - Congo </a:t>
            </a:r>
            <a:endParaRPr lang="fr-FR" sz="4400" dirty="0">
              <a:solidFill>
                <a:schemeClr val="accent5">
                  <a:lumMod val="60000"/>
                  <a:lumOff val="40000"/>
                </a:schemeClr>
              </a:solidFill>
              <a:latin typeface="Bookman Old Style" panose="02050604050505020204" pitchFamily="18" charset="0"/>
            </a:endParaRPr>
          </a:p>
        </p:txBody>
      </p:sp>
      <p:pic>
        <p:nvPicPr>
          <p:cNvPr id="5" name="Tijdelijke aanduiding voor inhoud 3">
            <a:extLst>
              <a:ext uri="{FF2B5EF4-FFF2-40B4-BE49-F238E27FC236}">
                <a16:creationId xmlns:a16="http://schemas.microsoft.com/office/drawing/2014/main" id="{1FA8BE76-488B-4A37-A4A6-979104F7F8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82489" y="2238149"/>
            <a:ext cx="3455691" cy="40227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Espace réservé du contenu 3">
            <a:extLst>
              <a:ext uri="{FF2B5EF4-FFF2-40B4-BE49-F238E27FC236}">
                <a16:creationId xmlns:a16="http://schemas.microsoft.com/office/drawing/2014/main" id="{69FF86E7-9CF8-4FB3-ADEC-3640AF0CB1BD}"/>
              </a:ext>
            </a:extLst>
          </p:cNvPr>
          <p:cNvSpPr>
            <a:spLocks noGrp="1"/>
          </p:cNvSpPr>
          <p:nvPr>
            <p:ph sz="half" idx="2"/>
          </p:nvPr>
        </p:nvSpPr>
        <p:spPr>
          <a:xfrm>
            <a:off x="6217920" y="1881831"/>
            <a:ext cx="4937760" cy="514510"/>
          </a:xfrm>
        </p:spPr>
        <p:txBody>
          <a:bodyPr>
            <a:normAutofit/>
          </a:bodyPr>
          <a:lstStyle/>
          <a:p>
            <a:pPr marL="0" indent="0">
              <a:buNone/>
            </a:pPr>
            <a:r>
              <a:rPr lang="it-CH" sz="3000" b="1" i="1" dirty="0">
                <a:solidFill>
                  <a:schemeClr val="accent5">
                    <a:lumMod val="60000"/>
                    <a:lumOff val="40000"/>
                  </a:schemeClr>
                </a:solidFill>
                <a:latin typeface="Bookman Old Style" panose="02050604050505020204" pitchFamily="18" charset="0"/>
              </a:rPr>
              <a:t>Patrick Mbeko</a:t>
            </a:r>
            <a:endParaRPr lang="fr-FR" sz="3000" b="1" i="1" dirty="0">
              <a:solidFill>
                <a:schemeClr val="accent5">
                  <a:lumMod val="60000"/>
                  <a:lumOff val="40000"/>
                </a:schemeClr>
              </a:solidFill>
              <a:latin typeface="Bookman Old Style" panose="02050604050505020204" pitchFamily="18" charset="0"/>
            </a:endParaRPr>
          </a:p>
        </p:txBody>
      </p:sp>
      <p:sp>
        <p:nvSpPr>
          <p:cNvPr id="6" name="ZoneTexte 5">
            <a:extLst>
              <a:ext uri="{FF2B5EF4-FFF2-40B4-BE49-F238E27FC236}">
                <a16:creationId xmlns:a16="http://schemas.microsoft.com/office/drawing/2014/main" id="{725D4F92-305E-48EE-81E2-0CA1437ED29E}"/>
              </a:ext>
            </a:extLst>
          </p:cNvPr>
          <p:cNvSpPr txBox="1"/>
          <p:nvPr/>
        </p:nvSpPr>
        <p:spPr>
          <a:xfrm>
            <a:off x="5362771" y="3069838"/>
            <a:ext cx="6097554" cy="707886"/>
          </a:xfrm>
          <a:prstGeom prst="rect">
            <a:avLst/>
          </a:prstGeom>
          <a:noFill/>
        </p:spPr>
        <p:txBody>
          <a:bodyPr wrap="square">
            <a:spAutoFit/>
          </a:bodyPr>
          <a:lstStyle/>
          <a:p>
            <a:pPr lvl="0" algn="just" rtl="0"/>
            <a:r>
              <a:rPr lang="fr-CA" sz="2000" dirty="0">
                <a:solidFill>
                  <a:schemeClr val="tx1"/>
                </a:solidFill>
                <a:latin typeface="Bookman Old Style" panose="02050604050505020204" pitchFamily="18" charset="0"/>
              </a:rPr>
              <a:t>Politologue expert des enjeux géopolitiques de la région des Grands Lacs africains</a:t>
            </a:r>
            <a:r>
              <a:rPr lang="nl-NL" sz="2000" dirty="0">
                <a:solidFill>
                  <a:schemeClr val="tx1"/>
                </a:solidFill>
                <a:latin typeface="Bookman Old Style" panose="02050604050505020204" pitchFamily="18" charset="0"/>
              </a:rPr>
              <a:t>. </a:t>
            </a:r>
            <a:endParaRPr lang="it-CH" sz="2000" strike="dblStrike" baseline="0" dirty="0">
              <a:latin typeface="Bookman Old Style" panose="02050604050505020204" pitchFamily="18" charset="0"/>
            </a:endParaRPr>
          </a:p>
        </p:txBody>
      </p:sp>
      <p:sp>
        <p:nvSpPr>
          <p:cNvPr id="8" name="ZoneTexte 7">
            <a:extLst>
              <a:ext uri="{FF2B5EF4-FFF2-40B4-BE49-F238E27FC236}">
                <a16:creationId xmlns:a16="http://schemas.microsoft.com/office/drawing/2014/main" id="{D3C40DA3-8C18-490A-B6DD-768F2D71732F}"/>
              </a:ext>
            </a:extLst>
          </p:cNvPr>
          <p:cNvSpPr txBox="1"/>
          <p:nvPr/>
        </p:nvSpPr>
        <p:spPr>
          <a:xfrm>
            <a:off x="5406628" y="4543166"/>
            <a:ext cx="6097554" cy="1631216"/>
          </a:xfrm>
          <a:prstGeom prst="rect">
            <a:avLst/>
          </a:prstGeom>
          <a:noFill/>
        </p:spPr>
        <p:txBody>
          <a:bodyPr wrap="square">
            <a:spAutoFit/>
          </a:bodyPr>
          <a:lstStyle/>
          <a:p>
            <a:pPr lvl="0" algn="just" rtl="0"/>
            <a:r>
              <a:rPr lang="fr-CA" sz="2000" dirty="0">
                <a:latin typeface="Bookman Old Style" panose="02050604050505020204" pitchFamily="18" charset="0"/>
              </a:rPr>
              <a:t>Honoré </a:t>
            </a:r>
            <a:r>
              <a:rPr lang="fr-CA" sz="2000" dirty="0">
                <a:solidFill>
                  <a:schemeClr val="tx1"/>
                </a:solidFill>
                <a:latin typeface="Bookman Old Style" panose="02050604050505020204" pitchFamily="18" charset="0"/>
              </a:rPr>
              <a:t>pour son activisme. Ses nombreux livres et conférences visent à sensibiliser l'opinion aux graves instabilités sociales et politiques dans la région des Grands Lacs africains</a:t>
            </a:r>
            <a:r>
              <a:rPr lang="en-US" sz="2000" dirty="0">
                <a:solidFill>
                  <a:schemeClr val="tx1"/>
                </a:solidFill>
                <a:latin typeface="Bookman Old Style" panose="02050604050505020204" pitchFamily="18" charset="0"/>
              </a:rPr>
              <a:t>.</a:t>
            </a:r>
            <a:endParaRPr lang="it-CH"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64254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8738">
              <a:schemeClr val="accent3">
                <a:lumMod val="75000"/>
              </a:schemeClr>
            </a:gs>
            <a:gs pos="31100">
              <a:srgbClr val="F4EFF1"/>
            </a:gs>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B5315-46EF-4681-AEEC-CEFC867DD11C}"/>
              </a:ext>
            </a:extLst>
          </p:cNvPr>
          <p:cNvSpPr>
            <a:spLocks noGrp="1"/>
          </p:cNvSpPr>
          <p:nvPr>
            <p:ph type="title"/>
          </p:nvPr>
        </p:nvSpPr>
        <p:spPr>
          <a:xfrm>
            <a:off x="928832" y="505322"/>
            <a:ext cx="10058400" cy="1099686"/>
          </a:xfrm>
        </p:spPr>
        <p:txBody>
          <a:bodyPr>
            <a:normAutofit/>
          </a:bodyPr>
          <a:lstStyle/>
          <a:p>
            <a:r>
              <a:rPr lang="fr-CA" sz="4400" dirty="0">
                <a:solidFill>
                  <a:schemeClr val="bg1"/>
                </a:solidFill>
                <a:latin typeface="Bookman Old Style" panose="02050604050505020204" pitchFamily="18" charset="0"/>
              </a:rPr>
              <a:t>Lauréat 2017 : Belgique</a:t>
            </a:r>
            <a:endParaRPr lang="fr-FR" sz="4400" dirty="0">
              <a:solidFill>
                <a:schemeClr val="bg1"/>
              </a:solidFill>
              <a:latin typeface="Bookman Old Style" panose="02050604050505020204" pitchFamily="18" charset="0"/>
            </a:endParaRPr>
          </a:p>
        </p:txBody>
      </p:sp>
      <p:pic>
        <p:nvPicPr>
          <p:cNvPr id="5" name="Afbeelding 8">
            <a:extLst>
              <a:ext uri="{FF2B5EF4-FFF2-40B4-BE49-F238E27FC236}">
                <a16:creationId xmlns:a16="http://schemas.microsoft.com/office/drawing/2014/main" id="{8258F700-BE82-42D2-98EE-F0AB3EC115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54985" y="1940767"/>
            <a:ext cx="4017811" cy="40048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9A4724C5-FFE7-467A-9481-709703229333}"/>
              </a:ext>
            </a:extLst>
          </p:cNvPr>
          <p:cNvSpPr>
            <a:spLocks noGrp="1"/>
          </p:cNvSpPr>
          <p:nvPr>
            <p:ph sz="half" idx="2"/>
          </p:nvPr>
        </p:nvSpPr>
        <p:spPr>
          <a:xfrm>
            <a:off x="6217920" y="1924556"/>
            <a:ext cx="4937760" cy="634964"/>
          </a:xfrm>
        </p:spPr>
        <p:txBody>
          <a:bodyPr>
            <a:normAutofit/>
          </a:bodyPr>
          <a:lstStyle/>
          <a:p>
            <a:pPr marL="0" indent="0">
              <a:buNone/>
            </a:pPr>
            <a:r>
              <a:rPr lang="fr-CA" sz="3000" b="1" i="1" dirty="0">
                <a:solidFill>
                  <a:schemeClr val="bg1"/>
                </a:solidFill>
                <a:latin typeface="Bookman Old Style" panose="02050604050505020204" pitchFamily="18" charset="0"/>
              </a:rPr>
              <a:t>Alain De Brouwer</a:t>
            </a:r>
            <a:endParaRPr lang="fr-FR" sz="3000" b="1" i="1" dirty="0">
              <a:solidFill>
                <a:schemeClr val="bg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7DB9B531-A592-4615-8A28-FF59314ED2B7}"/>
              </a:ext>
            </a:extLst>
          </p:cNvPr>
          <p:cNvSpPr txBox="1"/>
          <p:nvPr/>
        </p:nvSpPr>
        <p:spPr>
          <a:xfrm>
            <a:off x="5362770" y="3074952"/>
            <a:ext cx="6097554" cy="1015663"/>
          </a:xfrm>
          <a:prstGeom prst="rect">
            <a:avLst/>
          </a:prstGeom>
          <a:noFill/>
        </p:spPr>
        <p:txBody>
          <a:bodyPr wrap="square">
            <a:spAutoFit/>
          </a:bodyPr>
          <a:lstStyle/>
          <a:p>
            <a:pPr lvl="0" algn="just" rtl="0"/>
            <a:r>
              <a:rPr lang="fr-CA" sz="2000" dirty="0">
                <a:solidFill>
                  <a:schemeClr val="bg1"/>
                </a:solidFill>
                <a:latin typeface="Bookman Old Style" panose="02050604050505020204" pitchFamily="18" charset="0"/>
              </a:rPr>
              <a:t>Responsable de divers projets au Parlement européen au sein du groupe parlementaire des citoyens européens.</a:t>
            </a:r>
            <a:endParaRPr lang="it-CH" sz="2000" dirty="0">
              <a:solidFill>
                <a:schemeClr val="bg1"/>
              </a:solidFill>
              <a:latin typeface="Bookman Old Style" panose="02050604050505020204" pitchFamily="18" charset="0"/>
            </a:endParaRPr>
          </a:p>
        </p:txBody>
      </p:sp>
      <p:sp>
        <p:nvSpPr>
          <p:cNvPr id="8" name="ZoneTexte 7">
            <a:extLst>
              <a:ext uri="{FF2B5EF4-FFF2-40B4-BE49-F238E27FC236}">
                <a16:creationId xmlns:a16="http://schemas.microsoft.com/office/drawing/2014/main" id="{152BF3B7-6F2F-4108-9187-AFF20CA3D241}"/>
              </a:ext>
            </a:extLst>
          </p:cNvPr>
          <p:cNvSpPr txBox="1"/>
          <p:nvPr/>
        </p:nvSpPr>
        <p:spPr>
          <a:xfrm>
            <a:off x="5362770" y="4966481"/>
            <a:ext cx="6097554" cy="1015663"/>
          </a:xfrm>
          <a:prstGeom prst="rect">
            <a:avLst/>
          </a:prstGeom>
          <a:noFill/>
        </p:spPr>
        <p:txBody>
          <a:bodyPr wrap="square">
            <a:spAutoFit/>
          </a:bodyPr>
          <a:lstStyle/>
          <a:p>
            <a:pPr lvl="0" algn="just" rtl="0"/>
            <a:r>
              <a:rPr lang="fr-CA" sz="2000" dirty="0">
                <a:solidFill>
                  <a:schemeClr val="bg1"/>
                </a:solidFill>
                <a:latin typeface="Bookman Old Style" panose="02050604050505020204" pitchFamily="18" charset="0"/>
              </a:rPr>
              <a:t>Honoré pour ses efforts visant à contribuer à la stabilité sociale et politique de la région des Grands Lacs africains.</a:t>
            </a:r>
            <a:endParaRPr lang="it-CH"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628653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0D30C-7981-436A-8618-3816170ED671}"/>
              </a:ext>
            </a:extLst>
          </p:cNvPr>
          <p:cNvSpPr>
            <a:spLocks noGrp="1"/>
          </p:cNvSpPr>
          <p:nvPr>
            <p:ph type="title"/>
          </p:nvPr>
        </p:nvSpPr>
        <p:spPr>
          <a:xfrm>
            <a:off x="1212979" y="505316"/>
            <a:ext cx="10313273" cy="1035455"/>
          </a:xfrm>
        </p:spPr>
        <p:txBody>
          <a:bodyPr>
            <a:normAutofit fontScale="90000"/>
          </a:bodyPr>
          <a:lstStyle/>
          <a:p>
            <a:r>
              <a:rPr lang="fr-CA" sz="2800" dirty="0">
                <a:solidFill>
                  <a:schemeClr val="accent5">
                    <a:lumMod val="60000"/>
                    <a:lumOff val="40000"/>
                  </a:schemeClr>
                </a:solidFill>
                <a:latin typeface="Bookman Old Style" panose="02050604050505020204" pitchFamily="18" charset="0"/>
              </a:rPr>
              <a:t>Lauréat 2017 </a:t>
            </a: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br>
              <a:rPr lang="fr-CA" sz="2800" dirty="0">
                <a:solidFill>
                  <a:schemeClr val="accent5">
                    <a:lumMod val="60000"/>
                    <a:lumOff val="40000"/>
                  </a:schemeClr>
                </a:solidFill>
                <a:latin typeface="Bookman Old Style" panose="02050604050505020204" pitchFamily="18" charset="0"/>
              </a:rPr>
            </a:br>
            <a:r>
              <a:rPr lang="fr-CA" sz="4900" dirty="0">
                <a:solidFill>
                  <a:schemeClr val="accent5">
                    <a:lumMod val="60000"/>
                    <a:lumOff val="40000"/>
                  </a:schemeClr>
                </a:solidFill>
                <a:latin typeface="Bookman Old Style" panose="02050604050505020204" pitchFamily="18" charset="0"/>
              </a:rPr>
              <a:t>Lauréat 2017 : India-United Kingdom </a:t>
            </a:r>
            <a:endParaRPr lang="fr-FR" sz="4900" dirty="0">
              <a:solidFill>
                <a:schemeClr val="accent5">
                  <a:lumMod val="60000"/>
                  <a:lumOff val="40000"/>
                </a:schemeClr>
              </a:solidFill>
              <a:latin typeface="Bookman Old Style" panose="02050604050505020204" pitchFamily="18" charset="0"/>
            </a:endParaRPr>
          </a:p>
        </p:txBody>
      </p:sp>
      <p:pic>
        <p:nvPicPr>
          <p:cNvPr id="8" name="Afbeelding 7">
            <a:extLst>
              <a:ext uri="{FF2B5EF4-FFF2-40B4-BE49-F238E27FC236}">
                <a16:creationId xmlns:a16="http://schemas.microsoft.com/office/drawing/2014/main" id="{CD9CBF08-C567-4522-B5CA-974FD9844BF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25925" y="2103564"/>
            <a:ext cx="3722914" cy="38256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67273DA2-69EA-4FF4-BABA-9A06D6509BC7}"/>
              </a:ext>
            </a:extLst>
          </p:cNvPr>
          <p:cNvSpPr>
            <a:spLocks noGrp="1"/>
          </p:cNvSpPr>
          <p:nvPr>
            <p:ph sz="half" idx="2"/>
          </p:nvPr>
        </p:nvSpPr>
        <p:spPr>
          <a:xfrm>
            <a:off x="6248400" y="2121047"/>
            <a:ext cx="4937760" cy="606164"/>
          </a:xfrm>
        </p:spPr>
        <p:txBody>
          <a:bodyPr>
            <a:normAutofit/>
          </a:bodyPr>
          <a:lstStyle/>
          <a:p>
            <a:pPr marL="0" indent="0">
              <a:buNone/>
            </a:pPr>
            <a:r>
              <a:rPr lang="fr-CA" sz="3000" b="1" i="1" dirty="0">
                <a:solidFill>
                  <a:schemeClr val="accent5">
                    <a:lumMod val="60000"/>
                    <a:lumOff val="40000"/>
                  </a:schemeClr>
                </a:solidFill>
                <a:latin typeface="Bookman Old Style" panose="02050604050505020204" pitchFamily="18" charset="0"/>
              </a:rPr>
              <a:t>Anjan Sundaram</a:t>
            </a:r>
            <a:endParaRPr lang="fr-FR" sz="3000" b="1" i="1" dirty="0">
              <a:solidFill>
                <a:schemeClr val="accent5">
                  <a:lumMod val="60000"/>
                  <a:lumOff val="40000"/>
                </a:schemeClr>
              </a:solidFill>
              <a:latin typeface="Bookman Old Style" panose="02050604050505020204" pitchFamily="18" charset="0"/>
            </a:endParaRPr>
          </a:p>
        </p:txBody>
      </p:sp>
      <p:sp>
        <p:nvSpPr>
          <p:cNvPr id="6" name="ZoneTexte 5">
            <a:extLst>
              <a:ext uri="{FF2B5EF4-FFF2-40B4-BE49-F238E27FC236}">
                <a16:creationId xmlns:a16="http://schemas.microsoft.com/office/drawing/2014/main" id="{43C9C625-DBA6-4E4A-9B24-BF2AADC7E21D}"/>
              </a:ext>
            </a:extLst>
          </p:cNvPr>
          <p:cNvSpPr txBox="1"/>
          <p:nvPr/>
        </p:nvSpPr>
        <p:spPr>
          <a:xfrm>
            <a:off x="5534526" y="3309918"/>
            <a:ext cx="5988624" cy="707886"/>
          </a:xfrm>
          <a:prstGeom prst="rect">
            <a:avLst/>
          </a:prstGeom>
          <a:noFill/>
        </p:spPr>
        <p:txBody>
          <a:bodyPr wrap="square">
            <a:spAutoFit/>
          </a:bodyPr>
          <a:lstStyle/>
          <a:p>
            <a:pPr lvl="0" algn="just" rtl="0"/>
            <a:r>
              <a:rPr lang="en-US" sz="2000" dirty="0">
                <a:solidFill>
                  <a:schemeClr val="tx1"/>
                </a:solidFill>
                <a:latin typeface="Bookman Old Style" panose="02050604050505020204" pitchFamily="18" charset="0"/>
              </a:rPr>
              <a:t>Journalist who has been reporting on Africa for various major news agenci</a:t>
            </a:r>
            <a:r>
              <a:rPr lang="en-US" sz="1800" dirty="0">
                <a:solidFill>
                  <a:schemeClr val="tx1"/>
                </a:solidFill>
                <a:latin typeface="Bookman Old Style" panose="02050604050505020204" pitchFamily="18" charset="0"/>
              </a:rPr>
              <a:t>es.</a:t>
            </a:r>
            <a:endParaRPr lang="it-CH" sz="1800" strike="dblStrike" baseline="0" dirty="0">
              <a:solidFill>
                <a:schemeClr val="tx1"/>
              </a:solidFill>
              <a:latin typeface="Bookman Old Style" panose="02050604050505020204" pitchFamily="18" charset="0"/>
            </a:endParaRPr>
          </a:p>
        </p:txBody>
      </p:sp>
      <p:sp>
        <p:nvSpPr>
          <p:cNvPr id="9" name="ZoneTexte 8">
            <a:extLst>
              <a:ext uri="{FF2B5EF4-FFF2-40B4-BE49-F238E27FC236}">
                <a16:creationId xmlns:a16="http://schemas.microsoft.com/office/drawing/2014/main" id="{F7999643-8804-47A5-8787-255031B822F4}"/>
              </a:ext>
            </a:extLst>
          </p:cNvPr>
          <p:cNvSpPr txBox="1"/>
          <p:nvPr/>
        </p:nvSpPr>
        <p:spPr>
          <a:xfrm>
            <a:off x="5518746" y="4391767"/>
            <a:ext cx="6097554" cy="1631216"/>
          </a:xfrm>
          <a:prstGeom prst="rect">
            <a:avLst/>
          </a:prstGeom>
          <a:noFill/>
        </p:spPr>
        <p:txBody>
          <a:bodyPr wrap="square">
            <a:spAutoFit/>
          </a:bodyPr>
          <a:lstStyle/>
          <a:p>
            <a:pPr lvl="0" algn="just" rtl="0"/>
            <a:r>
              <a:rPr lang="en-US" sz="2000" dirty="0">
                <a:solidFill>
                  <a:schemeClr val="tx1"/>
                </a:solidFill>
                <a:latin typeface="Bookman Old Style" panose="02050604050505020204" pitchFamily="18" charset="0"/>
              </a:rPr>
              <a:t>Awarded to recognize his latest book </a:t>
            </a:r>
            <a:r>
              <a:rPr lang="en-US" sz="2000" i="1" dirty="0">
                <a:solidFill>
                  <a:schemeClr val="tx1"/>
                </a:solidFill>
                <a:latin typeface="Bookman Old Style" panose="02050604050505020204" pitchFamily="18" charset="0"/>
              </a:rPr>
              <a:t>Bad News: Last Journalists in a Dictatorship </a:t>
            </a:r>
            <a:r>
              <a:rPr lang="en-US" sz="2000" dirty="0">
                <a:solidFill>
                  <a:schemeClr val="tx1"/>
                </a:solidFill>
                <a:latin typeface="Bookman Old Style" panose="02050604050505020204" pitchFamily="18" charset="0"/>
              </a:rPr>
              <a:t>in which he addresses the challenge, danger and hardship faced by Rwandan journalists reporting in a brutal dictatorship.</a:t>
            </a:r>
            <a:endParaRPr lang="it-CH"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668212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8738">
              <a:schemeClr val="accent4">
                <a:lumMod val="75000"/>
              </a:schemeClr>
            </a:gs>
            <a:gs pos="31100">
              <a:srgbClr val="F4EFF1"/>
            </a:gs>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C1030-8290-429B-BC9D-0541D20D19A3}"/>
              </a:ext>
            </a:extLst>
          </p:cNvPr>
          <p:cNvSpPr>
            <a:spLocks noGrp="1"/>
          </p:cNvSpPr>
          <p:nvPr>
            <p:ph type="title"/>
          </p:nvPr>
        </p:nvSpPr>
        <p:spPr>
          <a:xfrm>
            <a:off x="927463" y="701039"/>
            <a:ext cx="10058400" cy="941149"/>
          </a:xfrm>
        </p:spPr>
        <p:txBody>
          <a:bodyPr>
            <a:normAutofit/>
          </a:bodyPr>
          <a:lstStyle/>
          <a:p>
            <a:r>
              <a:rPr lang="fr-CA" sz="4400" dirty="0">
                <a:solidFill>
                  <a:schemeClr val="bg1"/>
                </a:solidFill>
                <a:latin typeface="Bookman Old Style" panose="02050604050505020204" pitchFamily="18" charset="0"/>
              </a:rPr>
              <a:t>Lauréate 2017 : Congo - Suisse </a:t>
            </a:r>
            <a:endParaRPr lang="fr-FR" sz="4400" dirty="0">
              <a:solidFill>
                <a:schemeClr val="bg1"/>
              </a:solidFill>
              <a:latin typeface="Bookman Old Style" panose="02050604050505020204" pitchFamily="18" charset="0"/>
            </a:endParaRPr>
          </a:p>
        </p:txBody>
      </p:sp>
      <p:pic>
        <p:nvPicPr>
          <p:cNvPr id="5" name="Tijdelijke aanduiding voor inhoud 6">
            <a:extLst>
              <a:ext uri="{FF2B5EF4-FFF2-40B4-BE49-F238E27FC236}">
                <a16:creationId xmlns:a16="http://schemas.microsoft.com/office/drawing/2014/main" id="{9FA3A289-22F4-443F-BA14-7E6102B26F5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27464" y="1845735"/>
            <a:ext cx="3821818" cy="44430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A782B9EC-C448-41D7-B688-0F3C6DB4730E}"/>
              </a:ext>
            </a:extLst>
          </p:cNvPr>
          <p:cNvSpPr>
            <a:spLocks noGrp="1"/>
          </p:cNvSpPr>
          <p:nvPr>
            <p:ph sz="half" idx="2"/>
          </p:nvPr>
        </p:nvSpPr>
        <p:spPr>
          <a:xfrm>
            <a:off x="5956663" y="2203510"/>
            <a:ext cx="5029200" cy="714585"/>
          </a:xfrm>
        </p:spPr>
        <p:txBody>
          <a:bodyPr>
            <a:normAutofit/>
          </a:bodyPr>
          <a:lstStyle/>
          <a:p>
            <a:pPr marL="0" indent="0">
              <a:buNone/>
            </a:pPr>
            <a:r>
              <a:rPr lang="fr-CA" sz="3000" b="1" i="1" dirty="0">
                <a:solidFill>
                  <a:schemeClr val="bg1"/>
                </a:solidFill>
                <a:latin typeface="Bookman Old Style" panose="02050604050505020204" pitchFamily="18" charset="0"/>
              </a:rPr>
              <a:t>Bénédicte Kumbi Ndjoko</a:t>
            </a:r>
            <a:endParaRPr lang="fr-FR" sz="3000" b="1" i="1" dirty="0">
              <a:solidFill>
                <a:schemeClr val="bg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7F5E8A2E-51CA-4050-82D1-BFA195955D5F}"/>
              </a:ext>
            </a:extLst>
          </p:cNvPr>
          <p:cNvSpPr txBox="1"/>
          <p:nvPr/>
        </p:nvSpPr>
        <p:spPr>
          <a:xfrm>
            <a:off x="5606297" y="3713341"/>
            <a:ext cx="6299200" cy="707886"/>
          </a:xfrm>
          <a:prstGeom prst="rect">
            <a:avLst/>
          </a:prstGeom>
          <a:noFill/>
        </p:spPr>
        <p:txBody>
          <a:bodyPr wrap="square">
            <a:spAutoFit/>
          </a:bodyPr>
          <a:lstStyle/>
          <a:p>
            <a:pPr lvl="0" algn="just" rtl="0"/>
            <a:r>
              <a:rPr lang="fr-CA" sz="2000" dirty="0">
                <a:latin typeface="Bookman Old Style" panose="02050604050505020204" pitchFamily="18" charset="0"/>
              </a:rPr>
              <a:t>Historienne, porte-parole de l'ONG </a:t>
            </a:r>
            <a:r>
              <a:rPr lang="fr-CA" sz="2000" i="1" dirty="0">
                <a:latin typeface="Bookman Old Style" panose="02050604050505020204" pitchFamily="18" charset="0"/>
              </a:rPr>
              <a:t>Don’t be blind this time, Ne soyez pas aveugle cette fois.</a:t>
            </a:r>
            <a:endParaRPr lang="it-CH" sz="2000" dirty="0">
              <a:latin typeface="Bookman Old Style" panose="02050604050505020204" pitchFamily="18" charset="0"/>
            </a:endParaRPr>
          </a:p>
        </p:txBody>
      </p:sp>
      <p:sp>
        <p:nvSpPr>
          <p:cNvPr id="8" name="ZoneTexte 7">
            <a:extLst>
              <a:ext uri="{FF2B5EF4-FFF2-40B4-BE49-F238E27FC236}">
                <a16:creationId xmlns:a16="http://schemas.microsoft.com/office/drawing/2014/main" id="{243990FD-6EB4-402A-B32F-7AD7DA07E194}"/>
              </a:ext>
            </a:extLst>
          </p:cNvPr>
          <p:cNvSpPr txBox="1"/>
          <p:nvPr/>
        </p:nvSpPr>
        <p:spPr>
          <a:xfrm>
            <a:off x="5622213" y="4752088"/>
            <a:ext cx="6097554" cy="1323439"/>
          </a:xfrm>
          <a:prstGeom prst="rect">
            <a:avLst/>
          </a:prstGeom>
          <a:noFill/>
        </p:spPr>
        <p:txBody>
          <a:bodyPr wrap="square">
            <a:spAutoFit/>
          </a:bodyPr>
          <a:lstStyle/>
          <a:p>
            <a:pPr lvl="0" algn="just" rtl="0"/>
            <a:r>
              <a:rPr lang="fr-CA" sz="2000" dirty="0">
                <a:latin typeface="Bookman Old Style" panose="02050604050505020204" pitchFamily="18" charset="0"/>
              </a:rPr>
              <a:t>Honorée pour son combat pour qu’éclate </a:t>
            </a:r>
            <a:r>
              <a:rPr lang="en-US" sz="2000" dirty="0">
                <a:latin typeface="Bookman Old Style" panose="02050604050505020204" pitchFamily="18" charset="0"/>
              </a:rPr>
              <a:t>la vérité sur les massacres des réfugiés rwandais et des millions de Congolais en République Démocratique du Congo.</a:t>
            </a:r>
            <a:endParaRPr lang="it-CH" sz="2000" dirty="0">
              <a:latin typeface="Bookman Old Style" panose="02050604050505020204" pitchFamily="18" charset="0"/>
            </a:endParaRPr>
          </a:p>
        </p:txBody>
      </p:sp>
    </p:spTree>
    <p:extLst>
      <p:ext uri="{BB962C8B-B14F-4D97-AF65-F5344CB8AC3E}">
        <p14:creationId xmlns:p14="http://schemas.microsoft.com/office/powerpoint/2010/main" val="140168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EFA64E-BD70-4A8F-97DC-0CF0764411C7}"/>
              </a:ext>
            </a:extLst>
          </p:cNvPr>
          <p:cNvSpPr>
            <a:spLocks noGrp="1"/>
          </p:cNvSpPr>
          <p:nvPr>
            <p:ph type="title"/>
          </p:nvPr>
        </p:nvSpPr>
        <p:spPr>
          <a:xfrm>
            <a:off x="1097280" y="625640"/>
            <a:ext cx="10058400" cy="1039528"/>
          </a:xfrm>
        </p:spPr>
        <p:txBody>
          <a:bodyPr>
            <a:normAutofit/>
          </a:bodyPr>
          <a:lstStyle/>
          <a:p>
            <a:r>
              <a:rPr lang="fr-CA" sz="4400" dirty="0">
                <a:solidFill>
                  <a:schemeClr val="tx1"/>
                </a:solidFill>
                <a:latin typeface="Bookman Old Style" panose="02050604050505020204" pitchFamily="18" charset="0"/>
              </a:rPr>
              <a:t>Lauréat 2017 : Rwanda - Canada</a:t>
            </a:r>
            <a:endParaRPr lang="fr-FR" sz="4400" dirty="0">
              <a:solidFill>
                <a:schemeClr val="tx1"/>
              </a:solidFill>
              <a:latin typeface="Bookman Old Style" panose="02050604050505020204" pitchFamily="18" charset="0"/>
            </a:endParaRPr>
          </a:p>
        </p:txBody>
      </p:sp>
      <p:pic>
        <p:nvPicPr>
          <p:cNvPr id="5" name="Afbeelding 9">
            <a:extLst>
              <a:ext uri="{FF2B5EF4-FFF2-40B4-BE49-F238E27FC236}">
                <a16:creationId xmlns:a16="http://schemas.microsoft.com/office/drawing/2014/main" id="{7A1FDBF7-C42D-47E1-8471-FDD28F0C413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1518" y="2406015"/>
            <a:ext cx="3884268" cy="34630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2B4C4938-0655-4A64-9E58-8F6D321F0691}"/>
              </a:ext>
            </a:extLst>
          </p:cNvPr>
          <p:cNvSpPr>
            <a:spLocks noGrp="1"/>
          </p:cNvSpPr>
          <p:nvPr>
            <p:ph sz="half" idx="2"/>
          </p:nvPr>
        </p:nvSpPr>
        <p:spPr>
          <a:xfrm>
            <a:off x="6217920" y="1917927"/>
            <a:ext cx="3637280" cy="560280"/>
          </a:xfrm>
        </p:spPr>
        <p:txBody>
          <a:bodyPr>
            <a:normAutofit/>
          </a:bodyPr>
          <a:lstStyle/>
          <a:p>
            <a:pPr marL="0" indent="0">
              <a:buNone/>
            </a:pPr>
            <a:r>
              <a:rPr lang="fr-CA" sz="3000" b="1" i="1" dirty="0">
                <a:solidFill>
                  <a:schemeClr val="tx1"/>
                </a:solidFill>
                <a:latin typeface="Bookman Old Style" panose="02050604050505020204" pitchFamily="18" charset="0"/>
              </a:rPr>
              <a:t>David Himbara</a:t>
            </a:r>
            <a:endParaRPr lang="fr-FR" sz="3000" b="1" i="1" dirty="0">
              <a:solidFill>
                <a:schemeClr val="tx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30E9282B-6215-4539-AEB8-17ACC4BF7D29}"/>
              </a:ext>
            </a:extLst>
          </p:cNvPr>
          <p:cNvSpPr txBox="1"/>
          <p:nvPr/>
        </p:nvSpPr>
        <p:spPr>
          <a:xfrm>
            <a:off x="5418754" y="2782669"/>
            <a:ext cx="6097554" cy="1015663"/>
          </a:xfrm>
          <a:prstGeom prst="rect">
            <a:avLst/>
          </a:prstGeom>
          <a:noFill/>
        </p:spPr>
        <p:txBody>
          <a:bodyPr wrap="square">
            <a:spAutoFit/>
          </a:bodyPr>
          <a:lstStyle/>
          <a:p>
            <a:pPr lvl="0" algn="just"/>
            <a:r>
              <a:rPr lang="en-US" sz="2000" dirty="0">
                <a:solidFill>
                  <a:schemeClr val="tx1"/>
                </a:solidFill>
                <a:latin typeface="Bookman Old Style" pitchFamily="18" charset="0"/>
              </a:rPr>
              <a:t>Economist </a:t>
            </a:r>
            <a:r>
              <a:rPr lang="en-US" sz="2000" strike="noStrike" baseline="0" dirty="0">
                <a:solidFill>
                  <a:schemeClr val="tx1"/>
                </a:solidFill>
                <a:latin typeface="Bookman Old Style" pitchFamily="18" charset="0"/>
              </a:rPr>
              <a:t>who works as a consultant on African economic reform. A</a:t>
            </a:r>
            <a:r>
              <a:rPr lang="en-US" sz="2000" dirty="0">
                <a:latin typeface="Bookman Old Style" pitchFamily="18" charset="0"/>
              </a:rPr>
              <a:t>uthor of </a:t>
            </a:r>
            <a:r>
              <a:rPr lang="en-US" sz="2000" i="1" dirty="0">
                <a:latin typeface="Bookman Old Style" pitchFamily="18" charset="0"/>
              </a:rPr>
              <a:t>Kagame’s Killing Fields.</a:t>
            </a:r>
            <a:endParaRPr lang="it-CH" sz="2000" dirty="0">
              <a:solidFill>
                <a:schemeClr val="tx1"/>
              </a:solidFill>
              <a:latin typeface="Bookman Old Style" pitchFamily="18" charset="0"/>
            </a:endParaRPr>
          </a:p>
        </p:txBody>
      </p:sp>
      <p:sp>
        <p:nvSpPr>
          <p:cNvPr id="8" name="ZoneTexte 7">
            <a:extLst>
              <a:ext uri="{FF2B5EF4-FFF2-40B4-BE49-F238E27FC236}">
                <a16:creationId xmlns:a16="http://schemas.microsoft.com/office/drawing/2014/main" id="{310E9FD7-C989-435B-B489-97688B5956B3}"/>
              </a:ext>
            </a:extLst>
          </p:cNvPr>
          <p:cNvSpPr txBox="1"/>
          <p:nvPr/>
        </p:nvSpPr>
        <p:spPr>
          <a:xfrm>
            <a:off x="5418754" y="4558533"/>
            <a:ext cx="6097554" cy="1015663"/>
          </a:xfrm>
          <a:prstGeom prst="rect">
            <a:avLst/>
          </a:prstGeom>
          <a:noFill/>
        </p:spPr>
        <p:txBody>
          <a:bodyPr wrap="square">
            <a:spAutoFit/>
          </a:bodyPr>
          <a:lstStyle/>
          <a:p>
            <a:pPr lvl="0" algn="just" rtl="0"/>
            <a:r>
              <a:rPr lang="en-US" sz="2000" dirty="0">
                <a:solidFill>
                  <a:schemeClr val="tx1"/>
                </a:solidFill>
                <a:latin typeface="Bookman Old Style" pitchFamily="18" charset="0"/>
              </a:rPr>
              <a:t>Awarded for his efforts to raise the awareness about the fragile social and economic situation in Rwanda. </a:t>
            </a:r>
            <a:endParaRPr lang="it-CH" sz="2000" i="1" dirty="0">
              <a:solidFill>
                <a:schemeClr val="tx1"/>
              </a:solidFill>
              <a:latin typeface="Bookman Old Style" pitchFamily="18" charset="0"/>
            </a:endParaRPr>
          </a:p>
        </p:txBody>
      </p:sp>
    </p:spTree>
    <p:extLst>
      <p:ext uri="{BB962C8B-B14F-4D97-AF65-F5344CB8AC3E}">
        <p14:creationId xmlns:p14="http://schemas.microsoft.com/office/powerpoint/2010/main" val="261930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
              <a:srgbClr val="0070C0"/>
            </a:gs>
            <a:gs pos="0">
              <a:srgbClr val="F4EFF1"/>
            </a:gs>
            <a:gs pos="0">
              <a:schemeClr val="bg2">
                <a:tint val="94000"/>
                <a:satMod val="80000"/>
                <a:lumMod val="106000"/>
              </a:schemeClr>
            </a:gs>
            <a:gs pos="44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7ED0FD-528A-4CC3-B750-CC961B1903C9}"/>
              </a:ext>
            </a:extLst>
          </p:cNvPr>
          <p:cNvSpPr>
            <a:spLocks noGrp="1"/>
          </p:cNvSpPr>
          <p:nvPr>
            <p:ph type="title"/>
          </p:nvPr>
        </p:nvSpPr>
        <p:spPr>
          <a:xfrm>
            <a:off x="724301" y="673761"/>
            <a:ext cx="10058400" cy="847023"/>
          </a:xfrm>
          <a:gradFill>
            <a:gsLst>
              <a:gs pos="48738">
                <a:srgbClr val="0070C0"/>
              </a:gs>
              <a:gs pos="31100">
                <a:srgbClr val="F4EFF1"/>
              </a:gs>
              <a:gs pos="26000">
                <a:schemeClr val="bg2">
                  <a:tint val="94000"/>
                  <a:satMod val="80000"/>
                  <a:lumMod val="106000"/>
                </a:schemeClr>
              </a:gs>
              <a:gs pos="100000">
                <a:schemeClr val="bg2">
                  <a:shade val="80000"/>
                </a:schemeClr>
              </a:gs>
            </a:gsLst>
            <a:path path="circle">
              <a:fillToRect l="43000" r="43000" b="100000"/>
            </a:path>
          </a:gradFill>
        </p:spPr>
        <p:txBody>
          <a:bodyPr>
            <a:normAutofit/>
          </a:bodyPr>
          <a:lstStyle/>
          <a:p>
            <a:r>
              <a:rPr lang="fr-CA" sz="4400" dirty="0">
                <a:solidFill>
                  <a:srgbClr val="FFC000"/>
                </a:solidFill>
                <a:latin typeface="Bookman Old Style" panose="02050604050505020204" pitchFamily="18" charset="0"/>
              </a:rPr>
              <a:t>Cérémonie de remise du Prix 2018</a:t>
            </a:r>
            <a:endParaRPr lang="fr-FR" sz="4400" dirty="0">
              <a:solidFill>
                <a:srgbClr val="FFC000"/>
              </a:solidFill>
              <a:latin typeface="Bookman Old Style" panose="02050604050505020204" pitchFamily="18" charset="0"/>
            </a:endParaRPr>
          </a:p>
        </p:txBody>
      </p:sp>
      <p:pic>
        <p:nvPicPr>
          <p:cNvPr id="5" name="Afbeelding 1">
            <a:extLst>
              <a:ext uri="{FF2B5EF4-FFF2-40B4-BE49-F238E27FC236}">
                <a16:creationId xmlns:a16="http://schemas.microsoft.com/office/drawing/2014/main" id="{D8DDAB1F-1FDF-409F-BC90-61396F99840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4480" y="1978091"/>
            <a:ext cx="6298165" cy="4023360"/>
          </a:xfrm>
          <a:prstGeom prst="rect">
            <a:avLst/>
          </a:prstGeom>
        </p:spPr>
      </p:pic>
      <p:sp>
        <p:nvSpPr>
          <p:cNvPr id="4" name="Espace réservé du contenu 3">
            <a:extLst>
              <a:ext uri="{FF2B5EF4-FFF2-40B4-BE49-F238E27FC236}">
                <a16:creationId xmlns:a16="http://schemas.microsoft.com/office/drawing/2014/main" id="{2936BEDB-09E7-41E7-92BC-56D592AF6624}"/>
              </a:ext>
            </a:extLst>
          </p:cNvPr>
          <p:cNvSpPr>
            <a:spLocks noGrp="1"/>
          </p:cNvSpPr>
          <p:nvPr>
            <p:ph sz="half" idx="2"/>
          </p:nvPr>
        </p:nvSpPr>
        <p:spPr>
          <a:xfrm>
            <a:off x="7528560" y="1845735"/>
            <a:ext cx="3627120" cy="2624665"/>
          </a:xfrm>
        </p:spPr>
        <p:txBody>
          <a:bodyPr>
            <a:normAutofit/>
          </a:bodyPr>
          <a:lstStyle/>
          <a:p>
            <a:pPr marL="0" indent="0">
              <a:buNone/>
            </a:pPr>
            <a:endParaRPr lang="fr-CA" sz="2800" b="1" dirty="0">
              <a:solidFill>
                <a:schemeClr val="tx1"/>
              </a:solidFill>
              <a:latin typeface="Bookman Old Style" panose="02050604050505020204" pitchFamily="18" charset="0"/>
            </a:endParaRPr>
          </a:p>
          <a:p>
            <a:pPr marL="0" indent="0">
              <a:buNone/>
            </a:pPr>
            <a:r>
              <a:rPr lang="fr-CA" sz="2800" b="1" i="1" dirty="0">
                <a:solidFill>
                  <a:schemeClr val="tx1"/>
                </a:solidFill>
                <a:latin typeface="Bookman Old Style" panose="02050604050505020204" pitchFamily="18" charset="0"/>
              </a:rPr>
              <a:t>Charles Onana</a:t>
            </a:r>
          </a:p>
          <a:p>
            <a:pPr marL="0" indent="0">
              <a:buNone/>
            </a:pPr>
            <a:r>
              <a:rPr lang="fr-CA" sz="2800" b="1" i="1" dirty="0">
                <a:solidFill>
                  <a:schemeClr val="tx1"/>
                </a:solidFill>
                <a:latin typeface="Bookman Old Style" panose="02050604050505020204" pitchFamily="18" charset="0"/>
              </a:rPr>
              <a:t> </a:t>
            </a:r>
          </a:p>
          <a:p>
            <a:pPr marL="0" indent="0">
              <a:buNone/>
            </a:pPr>
            <a:r>
              <a:rPr lang="fr-CA" sz="2800" b="1" i="1" dirty="0">
                <a:solidFill>
                  <a:schemeClr val="tx1"/>
                </a:solidFill>
                <a:latin typeface="Bookman Old Style" panose="02050604050505020204" pitchFamily="18" charset="0"/>
              </a:rPr>
              <a:t>Phil Taylor</a:t>
            </a:r>
            <a:endParaRPr lang="fr-FR" sz="2800" b="1" i="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9278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882">
              <a:srgbClr val="0070C0"/>
            </a:gs>
            <a:gs pos="22689">
              <a:srgbClr val="0070C0"/>
            </a:gs>
            <a:gs pos="36133">
              <a:srgbClr val="573960"/>
            </a:gs>
            <a:gs pos="47000">
              <a:schemeClr val="accent4">
                <a:lumMod val="5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4B6DE2-702E-4CFA-9DA9-29D33CEF80ED}"/>
              </a:ext>
            </a:extLst>
          </p:cNvPr>
          <p:cNvSpPr>
            <a:spLocks noGrp="1"/>
          </p:cNvSpPr>
          <p:nvPr>
            <p:ph type="title"/>
          </p:nvPr>
        </p:nvSpPr>
        <p:spPr>
          <a:xfrm>
            <a:off x="4344335" y="2325150"/>
            <a:ext cx="7223138" cy="1791477"/>
          </a:xfrm>
        </p:spPr>
        <p:txBody>
          <a:bodyPr>
            <a:noAutofit/>
          </a:bodyPr>
          <a:lstStyle/>
          <a:p>
            <a:pPr algn="ctr"/>
            <a:br>
              <a:rPr lang="fr-FR" altLang="fr-FR" sz="4400" b="1" i="1" dirty="0">
                <a:solidFill>
                  <a:schemeClr val="accent4"/>
                </a:solidFill>
                <a:latin typeface="Goudy Old Style" panose="02020502050305020303" pitchFamily="18" charset="0"/>
              </a:rPr>
            </a:br>
            <a:r>
              <a:rPr lang="fr-FR" altLang="fr-FR" sz="4400" b="1" i="1" dirty="0">
                <a:solidFill>
                  <a:schemeClr val="tx1"/>
                </a:solidFill>
                <a:latin typeface="Goudy Old Style" panose="02020502050305020303" pitchFamily="18" charset="0"/>
              </a:rPr>
              <a:t>«</a:t>
            </a:r>
            <a:r>
              <a:rPr kumimoji="0" lang="fr-FR" altLang="fr-FR" sz="4400" b="1" i="1" u="none" strike="noStrike" cap="none" normalizeH="0" baseline="0" dirty="0">
                <a:ln>
                  <a:noFill/>
                </a:ln>
                <a:solidFill>
                  <a:schemeClr val="tx1"/>
                </a:solidFill>
                <a:effectLst/>
                <a:latin typeface="Goudy Old Style" panose="02020502050305020303" pitchFamily="18" charset="0"/>
              </a:rPr>
              <a:t>Victoire Ingabire Umuhoza </a:t>
            </a:r>
            <a:br>
              <a:rPr kumimoji="0" lang="fr-FR" altLang="fr-FR" sz="4400" b="1" i="1" u="none" strike="noStrike" cap="none" normalizeH="0" baseline="0" dirty="0">
                <a:ln>
                  <a:noFill/>
                </a:ln>
                <a:solidFill>
                  <a:schemeClr val="tx1"/>
                </a:solidFill>
                <a:effectLst/>
                <a:latin typeface="Goudy Old Style" panose="02020502050305020303" pitchFamily="18" charset="0"/>
              </a:rPr>
            </a:br>
            <a:r>
              <a:rPr kumimoji="0" lang="fr-FR" altLang="fr-FR" sz="4400" b="1" i="1" u="none" strike="noStrike" cap="none" normalizeH="0" baseline="0" dirty="0">
                <a:ln>
                  <a:noFill/>
                </a:ln>
                <a:solidFill>
                  <a:schemeClr val="tx1"/>
                </a:solidFill>
                <a:effectLst/>
                <a:latin typeface="Goudy Old Style" panose="02020502050305020303" pitchFamily="18" charset="0"/>
              </a:rPr>
              <a:t> pour la Démocratie et la Paix  »</a:t>
            </a:r>
            <a:endParaRPr lang="fr-FR" sz="4400" i="1" dirty="0">
              <a:solidFill>
                <a:schemeClr val="tx1"/>
              </a:solidFill>
            </a:endParaRPr>
          </a:p>
        </p:txBody>
      </p:sp>
      <p:sp>
        <p:nvSpPr>
          <p:cNvPr id="3" name="Espace réservé du texte 2">
            <a:extLst>
              <a:ext uri="{FF2B5EF4-FFF2-40B4-BE49-F238E27FC236}">
                <a16:creationId xmlns:a16="http://schemas.microsoft.com/office/drawing/2014/main" id="{0055BE4B-85C3-4E22-B48C-D255B340D4A7}"/>
              </a:ext>
            </a:extLst>
          </p:cNvPr>
          <p:cNvSpPr>
            <a:spLocks noGrp="1"/>
          </p:cNvSpPr>
          <p:nvPr>
            <p:ph type="body" idx="1"/>
          </p:nvPr>
        </p:nvSpPr>
        <p:spPr>
          <a:xfrm>
            <a:off x="5974081" y="4762268"/>
            <a:ext cx="4937760" cy="287003"/>
          </a:xfrm>
        </p:spPr>
        <p:txBody>
          <a:bodyPr>
            <a:normAutofit fontScale="70000" lnSpcReduction="20000"/>
          </a:bodyPr>
          <a:lstStyle/>
          <a:p>
            <a:endParaRPr lang="fr-CA" dirty="0"/>
          </a:p>
          <a:p>
            <a:endParaRPr lang="fr-FR" dirty="0"/>
          </a:p>
        </p:txBody>
      </p:sp>
      <p:sp>
        <p:nvSpPr>
          <p:cNvPr id="6" name="Espace réservé du contenu 5">
            <a:extLst>
              <a:ext uri="{FF2B5EF4-FFF2-40B4-BE49-F238E27FC236}">
                <a16:creationId xmlns:a16="http://schemas.microsoft.com/office/drawing/2014/main" id="{B125D6A4-85FB-4870-8826-88D74DE3BE4B}"/>
              </a:ext>
            </a:extLst>
          </p:cNvPr>
          <p:cNvSpPr>
            <a:spLocks noGrp="1"/>
          </p:cNvSpPr>
          <p:nvPr>
            <p:ph sz="quarter" idx="4"/>
          </p:nvPr>
        </p:nvSpPr>
        <p:spPr>
          <a:xfrm>
            <a:off x="4495800" y="214605"/>
            <a:ext cx="7651102" cy="1464905"/>
          </a:xfrm>
        </p:spPr>
        <p:txBody>
          <a:bodyPr>
            <a:normAutofit fontScale="25000" lnSpcReduction="20000"/>
          </a:bodyPr>
          <a:lstStyle/>
          <a:p>
            <a:pPr marL="0" indent="0">
              <a:buNone/>
            </a:pPr>
            <a:endParaRPr lang="fr-FR" sz="2800" dirty="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b="1" dirty="0">
              <a:solidFill>
                <a:srgbClr val="7030A0"/>
              </a:solidFill>
              <a:latin typeface="Goudy Old Style" panose="020205020503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b="1" dirty="0">
              <a:solidFill>
                <a:srgbClr val="7030A0"/>
              </a:solidFill>
              <a:latin typeface="Goudy Old Style" panose="020205020503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b="1" dirty="0">
              <a:solidFill>
                <a:srgbClr val="7030A0"/>
              </a:solidFill>
              <a:latin typeface="Goudy Old Style" panose="020205020503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b="1" dirty="0">
              <a:solidFill>
                <a:srgbClr val="7030A0"/>
              </a:solidFill>
              <a:latin typeface="Goudy Old Style" panose="02020502050305020303"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000" b="1" dirty="0">
              <a:solidFill>
                <a:srgbClr val="7030A0"/>
              </a:solidFill>
              <a:latin typeface="Goudy Old Style" panose="02020502050305020303" pitchFamily="18" charset="0"/>
            </a:endParaRPr>
          </a:p>
          <a:p>
            <a:pPr marL="0" indent="0">
              <a:buNone/>
            </a:pPr>
            <a:r>
              <a:rPr lang="fr-FR" altLang="fr-FR" sz="14800" b="1" i="1" dirty="0">
                <a:solidFill>
                  <a:schemeClr val="accent5"/>
                </a:solidFill>
                <a:latin typeface="Bookman Old Style" panose="02050604050505020204" pitchFamily="18" charset="0"/>
              </a:rPr>
              <a:t>Un</a:t>
            </a:r>
            <a:r>
              <a:rPr kumimoji="0" lang="fr-FR" altLang="fr-FR" sz="14800" b="1" i="1" u="none" strike="noStrike" cap="none" normalizeH="0" baseline="0" dirty="0">
                <a:ln>
                  <a:noFill/>
                </a:ln>
                <a:solidFill>
                  <a:schemeClr val="accent5"/>
                </a:solidFill>
                <a:effectLst/>
                <a:latin typeface="Bookman Old Style" panose="02050604050505020204" pitchFamily="18" charset="0"/>
              </a:rPr>
              <a:t> prix portant le nom</a:t>
            </a:r>
            <a:endParaRPr lang="fr-FR" sz="14800" b="1" i="1" dirty="0">
              <a:latin typeface="Bookman Old Style" panose="02050604050505020204" pitchFamily="18" charset="0"/>
            </a:endParaRPr>
          </a:p>
          <a:p>
            <a:pPr marL="0" indent="0">
              <a:buNone/>
            </a:pPr>
            <a:r>
              <a:rPr lang="fr-FR" dirty="0"/>
              <a:t>    </a:t>
            </a:r>
          </a:p>
          <a:p>
            <a:pPr marL="0" indent="0">
              <a:buNone/>
            </a:pPr>
            <a:r>
              <a:rPr lang="fr-FR" dirty="0"/>
              <a:t>   </a:t>
            </a:r>
          </a:p>
        </p:txBody>
      </p:sp>
      <p:pic>
        <p:nvPicPr>
          <p:cNvPr id="7" name="Picture 3">
            <a:extLst>
              <a:ext uri="{FF2B5EF4-FFF2-40B4-BE49-F238E27FC236}">
                <a16:creationId xmlns:a16="http://schemas.microsoft.com/office/drawing/2014/main" id="{CFDD7726-3273-4CDC-9A69-587C073DB2C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6612" y="0"/>
            <a:ext cx="4049486" cy="611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38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B0EE86-A602-42C0-A084-FBECC178FE03}"/>
              </a:ext>
            </a:extLst>
          </p:cNvPr>
          <p:cNvSpPr>
            <a:spLocks noGrp="1"/>
          </p:cNvSpPr>
          <p:nvPr>
            <p:ph type="title"/>
          </p:nvPr>
        </p:nvSpPr>
        <p:spPr>
          <a:xfrm>
            <a:off x="733927" y="541411"/>
            <a:ext cx="10421754" cy="919213"/>
          </a:xfrm>
        </p:spPr>
        <p:txBody>
          <a:bodyPr>
            <a:normAutofit/>
          </a:bodyPr>
          <a:lstStyle/>
          <a:p>
            <a:r>
              <a:rPr lang="fr-CA" sz="4400" dirty="0">
                <a:solidFill>
                  <a:schemeClr val="tx1"/>
                </a:solidFill>
                <a:latin typeface="Bookman Old Style" panose="02050604050505020204" pitchFamily="18" charset="0"/>
              </a:rPr>
              <a:t>Lauréat 2018 </a:t>
            </a:r>
            <a:r>
              <a:rPr lang="fr-CA" sz="4400" dirty="0">
                <a:latin typeface="Bookman Old Style" panose="02050604050505020204" pitchFamily="18" charset="0"/>
              </a:rPr>
              <a:t>: Cameroun - France </a:t>
            </a:r>
            <a:endParaRPr lang="fr-FR" sz="4400" dirty="0">
              <a:latin typeface="Bookman Old Style" panose="02050604050505020204" pitchFamily="18" charset="0"/>
            </a:endParaRPr>
          </a:p>
        </p:txBody>
      </p:sp>
      <p:pic>
        <p:nvPicPr>
          <p:cNvPr id="5" name="Tijdelijke aanduiding voor afbeelding 8">
            <a:extLst>
              <a:ext uri="{FF2B5EF4-FFF2-40B4-BE49-F238E27FC236}">
                <a16:creationId xmlns:a16="http://schemas.microsoft.com/office/drawing/2014/main" id="{40D14E54-B297-4E84-A55F-60E9C174092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164948"/>
            <a:ext cx="5414211" cy="37153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Espace réservé du contenu 3">
            <a:extLst>
              <a:ext uri="{FF2B5EF4-FFF2-40B4-BE49-F238E27FC236}">
                <a16:creationId xmlns:a16="http://schemas.microsoft.com/office/drawing/2014/main" id="{BE4FF0EF-04CD-4D9B-84DD-BF98E3E20F10}"/>
              </a:ext>
            </a:extLst>
          </p:cNvPr>
          <p:cNvSpPr>
            <a:spLocks noGrp="1"/>
          </p:cNvSpPr>
          <p:nvPr>
            <p:ph sz="half" idx="2"/>
          </p:nvPr>
        </p:nvSpPr>
        <p:spPr>
          <a:xfrm>
            <a:off x="6582796" y="1924306"/>
            <a:ext cx="3334968" cy="646331"/>
          </a:xfrm>
        </p:spPr>
        <p:txBody>
          <a:bodyPr>
            <a:normAutofit/>
          </a:bodyPr>
          <a:lstStyle/>
          <a:p>
            <a:pPr marL="0" indent="0">
              <a:buNone/>
            </a:pPr>
            <a:r>
              <a:rPr lang="fr-CA" sz="3000" b="1" i="1" dirty="0">
                <a:solidFill>
                  <a:schemeClr val="tx1"/>
                </a:solidFill>
                <a:latin typeface="Bookman Old Style" panose="02050604050505020204" pitchFamily="18" charset="0"/>
              </a:rPr>
              <a:t>Charles Onana</a:t>
            </a:r>
            <a:endParaRPr lang="fr-FR" sz="3000" b="1" i="1" dirty="0">
              <a:solidFill>
                <a:schemeClr val="tx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2199B626-8DE9-433F-BE14-9E327BF95829}"/>
              </a:ext>
            </a:extLst>
          </p:cNvPr>
          <p:cNvSpPr txBox="1"/>
          <p:nvPr/>
        </p:nvSpPr>
        <p:spPr>
          <a:xfrm>
            <a:off x="6127383" y="2995093"/>
            <a:ext cx="5345040" cy="1015663"/>
          </a:xfrm>
          <a:prstGeom prst="rect">
            <a:avLst/>
          </a:prstGeom>
          <a:noFill/>
        </p:spPr>
        <p:txBody>
          <a:bodyPr wrap="square">
            <a:spAutoFit/>
          </a:bodyPr>
          <a:lstStyle/>
          <a:p>
            <a:pPr lvl="0" algn="just"/>
            <a:r>
              <a:rPr lang="fr-CA" sz="2000" dirty="0">
                <a:latin typeface="Bookman Old Style" pitchFamily="18" charset="0"/>
              </a:rPr>
              <a:t>Politologue, journaliste d’investigation  et auteur de plusieurs livres sur les conflits dans la région des Grands Lacs</a:t>
            </a:r>
            <a:endParaRPr lang="it-CH" sz="2000" dirty="0">
              <a:solidFill>
                <a:schemeClr val="tx1"/>
              </a:solidFill>
              <a:latin typeface="Bookman Old Style" pitchFamily="18" charset="0"/>
            </a:endParaRPr>
          </a:p>
        </p:txBody>
      </p:sp>
      <p:sp>
        <p:nvSpPr>
          <p:cNvPr id="8" name="ZoneTexte 7">
            <a:extLst>
              <a:ext uri="{FF2B5EF4-FFF2-40B4-BE49-F238E27FC236}">
                <a16:creationId xmlns:a16="http://schemas.microsoft.com/office/drawing/2014/main" id="{C68EE1F7-641F-4480-A965-D1F5E38B3108}"/>
              </a:ext>
            </a:extLst>
          </p:cNvPr>
          <p:cNvSpPr txBox="1"/>
          <p:nvPr/>
        </p:nvSpPr>
        <p:spPr>
          <a:xfrm>
            <a:off x="6209422" y="4330582"/>
            <a:ext cx="5434466" cy="1631216"/>
          </a:xfrm>
          <a:prstGeom prst="rect">
            <a:avLst/>
          </a:prstGeom>
          <a:noFill/>
        </p:spPr>
        <p:txBody>
          <a:bodyPr wrap="square">
            <a:spAutoFit/>
          </a:bodyPr>
          <a:lstStyle/>
          <a:p>
            <a:pPr lvl="0" algn="just"/>
            <a:r>
              <a:rPr lang="fr-CA" sz="2000" dirty="0">
                <a:latin typeface="Bookman Old Style" pitchFamily="18" charset="0"/>
              </a:rPr>
              <a:t>Honoré pour ses analyses rigoureuses depuis 20 ans et ses témoignages sur la géopolitique de la région, qui dévoilent les vérités cachées derrière les tragédies du Rwanda et du Congo.</a:t>
            </a:r>
            <a:endParaRPr lang="it-CH" sz="2000" strike="dblStrike" baseline="0" dirty="0">
              <a:solidFill>
                <a:schemeClr val="tx1"/>
              </a:solidFill>
              <a:latin typeface="Bookman Old Style" pitchFamily="18" charset="0"/>
            </a:endParaRPr>
          </a:p>
        </p:txBody>
      </p:sp>
    </p:spTree>
    <p:extLst>
      <p:ext uri="{BB962C8B-B14F-4D97-AF65-F5344CB8AC3E}">
        <p14:creationId xmlns:p14="http://schemas.microsoft.com/office/powerpoint/2010/main" val="85585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26BBE-74F1-4B4B-A943-C9B1DC62C291}"/>
              </a:ext>
            </a:extLst>
          </p:cNvPr>
          <p:cNvSpPr>
            <a:spLocks noGrp="1"/>
          </p:cNvSpPr>
          <p:nvPr>
            <p:ph type="title"/>
          </p:nvPr>
        </p:nvSpPr>
        <p:spPr>
          <a:xfrm>
            <a:off x="866274" y="601574"/>
            <a:ext cx="10289406" cy="991402"/>
          </a:xfrm>
        </p:spPr>
        <p:txBody>
          <a:bodyPr>
            <a:normAutofit/>
          </a:bodyPr>
          <a:lstStyle/>
          <a:p>
            <a:r>
              <a:rPr lang="fr-CA" sz="4400" dirty="0">
                <a:solidFill>
                  <a:srgbClr val="FFC000"/>
                </a:solidFill>
                <a:latin typeface="Bookman Old Style" panose="02050604050505020204" pitchFamily="18" charset="0"/>
              </a:rPr>
              <a:t>Lauréat 2018: Canada</a:t>
            </a:r>
            <a:endParaRPr lang="fr-FR" sz="4400" dirty="0">
              <a:solidFill>
                <a:srgbClr val="FFC000"/>
              </a:solidFill>
              <a:latin typeface="Bookman Old Style" panose="02050604050505020204" pitchFamily="18" charset="0"/>
            </a:endParaRPr>
          </a:p>
        </p:txBody>
      </p:sp>
      <p:pic>
        <p:nvPicPr>
          <p:cNvPr id="5" name="Tijdelijke aanduiding voor afbeelding 9">
            <a:extLst>
              <a:ext uri="{FF2B5EF4-FFF2-40B4-BE49-F238E27FC236}">
                <a16:creationId xmlns:a16="http://schemas.microsoft.com/office/drawing/2014/main" id="{C487F564-4A1F-4525-9EF6-8E9C51E9F7E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14862" b="14862"/>
          <a:stretch>
            <a:fillRect/>
          </a:stretch>
        </p:blipFill>
        <p:spPr>
          <a:xfrm>
            <a:off x="783770" y="2463282"/>
            <a:ext cx="5190311" cy="3846078"/>
          </a:xfrm>
          <a:prstGeom prst="rect">
            <a:avLst/>
          </a:prstGeom>
          <a:solidFill>
            <a:schemeClr val="bg1">
              <a:lumMod val="85000"/>
            </a:schemeClr>
          </a:solidFill>
          <a:ln w="9525" cap="sq">
            <a:noFill/>
            <a:miter lim="800000"/>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Espace réservé du contenu 3">
            <a:extLst>
              <a:ext uri="{FF2B5EF4-FFF2-40B4-BE49-F238E27FC236}">
                <a16:creationId xmlns:a16="http://schemas.microsoft.com/office/drawing/2014/main" id="{51763670-0F56-490B-BD0A-BF476EF91326}"/>
              </a:ext>
            </a:extLst>
          </p:cNvPr>
          <p:cNvSpPr>
            <a:spLocks noGrp="1"/>
          </p:cNvSpPr>
          <p:nvPr>
            <p:ph sz="half" idx="2"/>
          </p:nvPr>
        </p:nvSpPr>
        <p:spPr>
          <a:xfrm>
            <a:off x="6145728" y="1941991"/>
            <a:ext cx="3454400" cy="646331"/>
          </a:xfrm>
        </p:spPr>
        <p:txBody>
          <a:bodyPr>
            <a:normAutofit/>
          </a:bodyPr>
          <a:lstStyle/>
          <a:p>
            <a:pPr marL="457200" lvl="3" indent="0">
              <a:buNone/>
            </a:pPr>
            <a:r>
              <a:rPr lang="fr-CA" sz="3000" b="1" i="1" dirty="0">
                <a:solidFill>
                  <a:srgbClr val="FFC000"/>
                </a:solidFill>
                <a:latin typeface="Bookman Old Style" panose="02050604050505020204" pitchFamily="18" charset="0"/>
              </a:rPr>
              <a:t>Phil Taylor</a:t>
            </a:r>
            <a:endParaRPr lang="fr-FR" sz="3000" b="1" i="1" dirty="0">
              <a:solidFill>
                <a:srgbClr val="FFC000"/>
              </a:solidFill>
              <a:latin typeface="Bookman Old Style" panose="02050604050505020204" pitchFamily="18" charset="0"/>
            </a:endParaRPr>
          </a:p>
        </p:txBody>
      </p:sp>
      <p:sp>
        <p:nvSpPr>
          <p:cNvPr id="6" name="ZoneTexte 5">
            <a:extLst>
              <a:ext uri="{FF2B5EF4-FFF2-40B4-BE49-F238E27FC236}">
                <a16:creationId xmlns:a16="http://schemas.microsoft.com/office/drawing/2014/main" id="{7915DF81-6BEE-4338-8646-EA3D29CEE6E5}"/>
              </a:ext>
            </a:extLst>
          </p:cNvPr>
          <p:cNvSpPr txBox="1"/>
          <p:nvPr/>
        </p:nvSpPr>
        <p:spPr>
          <a:xfrm>
            <a:off x="5861274" y="3166131"/>
            <a:ext cx="5326380" cy="707886"/>
          </a:xfrm>
          <a:prstGeom prst="rect">
            <a:avLst/>
          </a:prstGeom>
          <a:noFill/>
        </p:spPr>
        <p:txBody>
          <a:bodyPr wrap="square">
            <a:spAutoFit/>
          </a:bodyPr>
          <a:lstStyle/>
          <a:p>
            <a:pPr lvl="0" algn="just"/>
            <a:r>
              <a:rPr lang="en-US" sz="2000" i="0" dirty="0">
                <a:solidFill>
                  <a:schemeClr val="tx1"/>
                </a:solidFill>
                <a:latin typeface="Bookman Old Style" panose="02050604050505020204" pitchFamily="18" charset="0"/>
              </a:rPr>
              <a:t>The host of The Taylor Report, an English broadcast in Toronto Canada.</a:t>
            </a:r>
            <a:endParaRPr lang="fr-FR" sz="2000" dirty="0">
              <a:latin typeface="Bookman Old Style" panose="02050604050505020204" pitchFamily="18" charset="0"/>
            </a:endParaRPr>
          </a:p>
        </p:txBody>
      </p:sp>
      <p:sp>
        <p:nvSpPr>
          <p:cNvPr id="8" name="ZoneTexte 7">
            <a:extLst>
              <a:ext uri="{FF2B5EF4-FFF2-40B4-BE49-F238E27FC236}">
                <a16:creationId xmlns:a16="http://schemas.microsoft.com/office/drawing/2014/main" id="{8B5EA5BC-AD0A-4124-8B28-A76CF9BFF26F}"/>
              </a:ext>
            </a:extLst>
          </p:cNvPr>
          <p:cNvSpPr txBox="1"/>
          <p:nvPr/>
        </p:nvSpPr>
        <p:spPr>
          <a:xfrm>
            <a:off x="5832333" y="4797475"/>
            <a:ext cx="6097554" cy="1015663"/>
          </a:xfrm>
          <a:prstGeom prst="rect">
            <a:avLst/>
          </a:prstGeom>
          <a:noFill/>
        </p:spPr>
        <p:txBody>
          <a:bodyPr wrap="square">
            <a:spAutoFit/>
          </a:bodyPr>
          <a:lstStyle/>
          <a:p>
            <a:pPr lvl="0" algn="just" rtl="0"/>
            <a:r>
              <a:rPr lang="en-US" sz="2000" dirty="0">
                <a:solidFill>
                  <a:schemeClr val="tx1"/>
                </a:solidFill>
                <a:latin typeface="Bookman Old Style" panose="02050604050505020204" pitchFamily="18" charset="0"/>
              </a:rPr>
              <a:t>Awarded for his tireless advocacy for the oppressed people in the Great Lakes region of Africa since the early 1990s.</a:t>
            </a:r>
            <a:r>
              <a:rPr lang="en-US" sz="2000" i="0" dirty="0">
                <a:solidFill>
                  <a:schemeClr val="tx1"/>
                </a:solidFill>
                <a:latin typeface="Bookman Old Style" panose="02050604050505020204" pitchFamily="18" charset="0"/>
              </a:rPr>
              <a:t> </a:t>
            </a:r>
            <a:endParaRPr lang="it-CH"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68961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4B1D32-4BD5-4103-9258-3262203CDA6E}"/>
              </a:ext>
            </a:extLst>
          </p:cNvPr>
          <p:cNvSpPr>
            <a:spLocks noGrp="1"/>
          </p:cNvSpPr>
          <p:nvPr>
            <p:ph type="title"/>
          </p:nvPr>
        </p:nvSpPr>
        <p:spPr>
          <a:xfrm>
            <a:off x="1097280" y="324843"/>
            <a:ext cx="10058400" cy="1147813"/>
          </a:xfrm>
        </p:spPr>
        <p:txBody>
          <a:bodyPr>
            <a:normAutofit/>
          </a:bodyPr>
          <a:lstStyle/>
          <a:p>
            <a:r>
              <a:rPr lang="fr-CA" sz="4400" dirty="0">
                <a:latin typeface="Bookman Old Style" panose="02050604050505020204" pitchFamily="18" charset="0"/>
              </a:rPr>
              <a:t>Cérémonie de remise du</a:t>
            </a:r>
            <a:r>
              <a:rPr lang="fr-CA" sz="4400" dirty="0">
                <a:solidFill>
                  <a:schemeClr val="tx1"/>
                </a:solidFill>
                <a:latin typeface="Bookman Old Style" panose="02050604050505020204" pitchFamily="18" charset="0"/>
              </a:rPr>
              <a:t> Prix 2019</a:t>
            </a:r>
            <a:endParaRPr lang="fr-FR" sz="4400" dirty="0">
              <a:solidFill>
                <a:schemeClr val="tx1"/>
              </a:solidFill>
              <a:latin typeface="Bookman Old Style" panose="02050604050505020204" pitchFamily="18" charset="0"/>
            </a:endParaRPr>
          </a:p>
        </p:txBody>
      </p:sp>
      <p:pic>
        <p:nvPicPr>
          <p:cNvPr id="2050" name="Picture 2">
            <a:extLst>
              <a:ext uri="{FF2B5EF4-FFF2-40B4-BE49-F238E27FC236}">
                <a16:creationId xmlns:a16="http://schemas.microsoft.com/office/drawing/2014/main" id="{CD094C25-5C73-4F32-A1DE-DBA25A3B20A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45663" y="2261937"/>
            <a:ext cx="5157331" cy="31402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7071949-365B-46F2-8629-488F42757BD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28611" y="2274270"/>
            <a:ext cx="4632157" cy="311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18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3D90C7-9658-46D0-A096-AE43820C49CF}"/>
              </a:ext>
            </a:extLst>
          </p:cNvPr>
          <p:cNvSpPr>
            <a:spLocks noGrp="1"/>
          </p:cNvSpPr>
          <p:nvPr>
            <p:ph type="title"/>
          </p:nvPr>
        </p:nvSpPr>
        <p:spPr>
          <a:xfrm>
            <a:off x="1097280" y="619760"/>
            <a:ext cx="10058400" cy="1010544"/>
          </a:xfrm>
        </p:spPr>
        <p:txBody>
          <a:bodyPr>
            <a:normAutofit/>
          </a:bodyPr>
          <a:lstStyle/>
          <a:p>
            <a:r>
              <a:rPr lang="fr-CA" sz="4400" dirty="0">
                <a:latin typeface="Bookman Old Style" panose="02050604050505020204" pitchFamily="18" charset="0"/>
              </a:rPr>
              <a:t>Lauréat 2019 : Canada</a:t>
            </a:r>
            <a:endParaRPr lang="fr-FR" sz="4400" dirty="0">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8E17809B-7F14-4814-A17F-FB98284D60D2}"/>
              </a:ext>
            </a:extLst>
          </p:cNvPr>
          <p:cNvSpPr>
            <a:spLocks noGrp="1"/>
          </p:cNvSpPr>
          <p:nvPr>
            <p:ph sz="half" idx="2"/>
          </p:nvPr>
        </p:nvSpPr>
        <p:spPr>
          <a:xfrm>
            <a:off x="6583680" y="1845735"/>
            <a:ext cx="3017520" cy="623670"/>
          </a:xfrm>
        </p:spPr>
        <p:txBody>
          <a:bodyPr>
            <a:normAutofit/>
          </a:bodyPr>
          <a:lstStyle/>
          <a:p>
            <a:r>
              <a:rPr lang="fr-CA" sz="3000" b="1" i="1" dirty="0">
                <a:latin typeface="Bookman Old Style" panose="02050604050505020204" pitchFamily="18" charset="0"/>
              </a:rPr>
              <a:t>Robin Philpot </a:t>
            </a:r>
            <a:endParaRPr lang="fr-FR" sz="3000" b="1" i="1" dirty="0">
              <a:latin typeface="Bookman Old Style" panose="02050604050505020204" pitchFamily="18" charset="0"/>
            </a:endParaRPr>
          </a:p>
        </p:txBody>
      </p:sp>
      <p:pic>
        <p:nvPicPr>
          <p:cNvPr id="1026" name="Picture 2">
            <a:extLst>
              <a:ext uri="{FF2B5EF4-FFF2-40B4-BE49-F238E27FC236}">
                <a16:creationId xmlns:a16="http://schemas.microsoft.com/office/drawing/2014/main" id="{5B792338-8624-4A18-9621-02AD80AB9D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49086" y="2517533"/>
            <a:ext cx="5186589" cy="349285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AEE22212-8372-4C22-8E25-344E8DD1788E}"/>
              </a:ext>
            </a:extLst>
          </p:cNvPr>
          <p:cNvSpPr txBox="1"/>
          <p:nvPr/>
        </p:nvSpPr>
        <p:spPr>
          <a:xfrm>
            <a:off x="6299202" y="2872131"/>
            <a:ext cx="5598160" cy="1508105"/>
          </a:xfrm>
          <a:prstGeom prst="rect">
            <a:avLst/>
          </a:prstGeom>
          <a:noFill/>
        </p:spPr>
        <p:txBody>
          <a:bodyPr wrap="square">
            <a:spAutoFit/>
          </a:bodyPr>
          <a:lstStyle/>
          <a:p>
            <a:pPr algn="just">
              <a:lnSpc>
                <a:spcPct val="115000"/>
              </a:lnSpc>
            </a:pPr>
            <a:r>
              <a:rPr lang="fr-CA" sz="2000" dirty="0">
                <a:effectLst/>
                <a:latin typeface="Bookman Old Style" panose="02050604050505020204" pitchFamily="18" charset="0"/>
                <a:ea typeface="Calibri" panose="020F0502020204030204" pitchFamily="34" charset="0"/>
                <a:cs typeface="Calibri" panose="020F0502020204030204" pitchFamily="34" charset="0"/>
              </a:rPr>
              <a:t>Éditeur, rédacteur, traducteur, et journaliste. Il est l’auteur de plusieurs ouvrages dont </a:t>
            </a:r>
            <a:r>
              <a:rPr lang="fr-CA" sz="2000" i="1" dirty="0">
                <a:effectLst/>
                <a:latin typeface="Bookman Old Style" panose="02050604050505020204" pitchFamily="18" charset="0"/>
                <a:ea typeface="Calibri" panose="020F0502020204030204" pitchFamily="34" charset="0"/>
                <a:cs typeface="Calibri" panose="020F0502020204030204" pitchFamily="34" charset="0"/>
              </a:rPr>
              <a:t>Ça ne s'est pas passé comme ça à Kigali</a:t>
            </a:r>
            <a:r>
              <a:rPr lang="fr-CA" sz="2000" i="1" dirty="0">
                <a:latin typeface="Bookman Old Style" panose="02050604050505020204" pitchFamily="18" charset="0"/>
                <a:ea typeface="Calibri" panose="020F0502020204030204" pitchFamily="34" charset="0"/>
                <a:cs typeface="Calibri" panose="020F0502020204030204" pitchFamily="34" charset="0"/>
              </a:rPr>
              <a:t>.</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243FB160-DC9E-4AD0-A94D-22400DE75459}"/>
              </a:ext>
            </a:extLst>
          </p:cNvPr>
          <p:cNvSpPr txBox="1"/>
          <p:nvPr/>
        </p:nvSpPr>
        <p:spPr>
          <a:xfrm>
            <a:off x="6381280" y="4754357"/>
            <a:ext cx="5455922" cy="1482842"/>
          </a:xfrm>
          <a:prstGeom prst="rect">
            <a:avLst/>
          </a:prstGeom>
          <a:noFill/>
        </p:spPr>
        <p:txBody>
          <a:bodyPr wrap="square">
            <a:spAutoFit/>
          </a:bodyPr>
          <a:lstStyle/>
          <a:p>
            <a:pPr algn="just">
              <a:lnSpc>
                <a:spcPct val="115000"/>
              </a:lnSpc>
            </a:pPr>
            <a:r>
              <a:rPr lang="fr-CA" sz="2000" dirty="0">
                <a:effectLst/>
                <a:latin typeface="Bookman Old Style" panose="02050604050505020204" pitchFamily="18" charset="0"/>
                <a:ea typeface="Calibri" panose="020F0502020204030204" pitchFamily="34" charset="0"/>
                <a:cs typeface="Calibri" panose="020F0502020204030204" pitchFamily="34" charset="0"/>
              </a:rPr>
              <a:t>Honoré pour son engagement pour la recherche de la vérité et de la justice en faveur des sans-voix de la région des Grands </a:t>
            </a:r>
            <a:r>
              <a:rPr lang="fr-CA" sz="2000" dirty="0">
                <a:latin typeface="Bookman Old Style" panose="02050604050505020204" pitchFamily="18" charset="0"/>
                <a:ea typeface="Calibri" panose="020F0502020204030204" pitchFamily="34" charset="0"/>
                <a:cs typeface="Calibri" panose="020F0502020204030204" pitchFamily="34" charset="0"/>
              </a:rPr>
              <a:t>L</a:t>
            </a:r>
            <a:r>
              <a:rPr lang="fr-CA" sz="2000" dirty="0">
                <a:effectLst/>
                <a:latin typeface="Bookman Old Style" panose="02050604050505020204" pitchFamily="18" charset="0"/>
                <a:ea typeface="Calibri" panose="020F0502020204030204" pitchFamily="34" charset="0"/>
                <a:cs typeface="Calibri" panose="020F0502020204030204" pitchFamily="34" charset="0"/>
              </a:rPr>
              <a:t>acs africains.</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073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3B938C-D650-4450-9D1D-0DFADBC606E1}"/>
              </a:ext>
            </a:extLst>
          </p:cNvPr>
          <p:cNvSpPr>
            <a:spLocks noGrp="1"/>
          </p:cNvSpPr>
          <p:nvPr>
            <p:ph type="title"/>
          </p:nvPr>
        </p:nvSpPr>
        <p:spPr>
          <a:xfrm>
            <a:off x="1097280" y="577512"/>
            <a:ext cx="10058400" cy="1039528"/>
          </a:xfrm>
        </p:spPr>
        <p:txBody>
          <a:bodyPr>
            <a:normAutofit/>
          </a:bodyPr>
          <a:lstStyle/>
          <a:p>
            <a:r>
              <a:rPr lang="fr-CA" sz="4400" dirty="0">
                <a:solidFill>
                  <a:schemeClr val="accent5">
                    <a:lumMod val="60000"/>
                    <a:lumOff val="40000"/>
                  </a:schemeClr>
                </a:solidFill>
                <a:latin typeface="Bookman Old Style" panose="02050604050505020204" pitchFamily="18" charset="0"/>
              </a:rPr>
              <a:t>Lauréat 2019 : Kenya</a:t>
            </a:r>
            <a:endParaRPr lang="fr-FR" sz="4400" dirty="0">
              <a:solidFill>
                <a:schemeClr val="accent5">
                  <a:lumMod val="60000"/>
                  <a:lumOff val="40000"/>
                </a:schemeClr>
              </a:solidFill>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FBAFE55C-4188-4B4D-B1E0-7C39AFE71364}"/>
              </a:ext>
            </a:extLst>
          </p:cNvPr>
          <p:cNvSpPr>
            <a:spLocks noGrp="1"/>
          </p:cNvSpPr>
          <p:nvPr>
            <p:ph sz="half" idx="2"/>
          </p:nvPr>
        </p:nvSpPr>
        <p:spPr>
          <a:xfrm>
            <a:off x="6217920" y="1845735"/>
            <a:ext cx="4155440" cy="831177"/>
          </a:xfrm>
        </p:spPr>
        <p:txBody>
          <a:bodyPr>
            <a:normAutofit/>
          </a:bodyPr>
          <a:lstStyle/>
          <a:p>
            <a:r>
              <a:rPr lang="fr-CA" sz="3000" b="1" i="1" dirty="0">
                <a:solidFill>
                  <a:schemeClr val="accent5">
                    <a:lumMod val="60000"/>
                    <a:lumOff val="40000"/>
                  </a:schemeClr>
                </a:solidFill>
                <a:latin typeface="Bookman Old Style" panose="02050604050505020204" pitchFamily="18" charset="0"/>
              </a:rPr>
              <a:t>Abraham Mutai </a:t>
            </a:r>
            <a:endParaRPr lang="fr-FR" sz="3000" b="1" i="1" dirty="0">
              <a:solidFill>
                <a:schemeClr val="accent5">
                  <a:lumMod val="60000"/>
                  <a:lumOff val="40000"/>
                </a:schemeClr>
              </a:solidFill>
              <a:latin typeface="Bookman Old Style" panose="02050604050505020204" pitchFamily="18" charset="0"/>
            </a:endParaRPr>
          </a:p>
        </p:txBody>
      </p:sp>
      <p:pic>
        <p:nvPicPr>
          <p:cNvPr id="3074" name="Picture 2">
            <a:extLst>
              <a:ext uri="{FF2B5EF4-FFF2-40B4-BE49-F238E27FC236}">
                <a16:creationId xmlns:a16="http://schemas.microsoft.com/office/drawing/2014/main" id="{5D6C63BD-B062-4918-8AF6-658ECC4AF5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4156" y="2026743"/>
            <a:ext cx="4022725" cy="40227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5F6E6A9-FCF0-4365-A73F-A591399DCFC5}"/>
              </a:ext>
            </a:extLst>
          </p:cNvPr>
          <p:cNvSpPr txBox="1"/>
          <p:nvPr/>
        </p:nvSpPr>
        <p:spPr>
          <a:xfrm>
            <a:off x="5730240" y="2760814"/>
            <a:ext cx="6096000" cy="800219"/>
          </a:xfrm>
          <a:prstGeom prst="rect">
            <a:avLst/>
          </a:prstGeom>
          <a:noFill/>
        </p:spPr>
        <p:txBody>
          <a:bodyPr wrap="square">
            <a:spAutoFit/>
          </a:bodyPr>
          <a:lstStyle/>
          <a:p>
            <a:pPr algn="just">
              <a:lnSpc>
                <a:spcPct val="115000"/>
              </a:lnSpc>
              <a:spcAft>
                <a:spcPts val="600"/>
              </a:spcAft>
            </a:pPr>
            <a:r>
              <a:rPr lang="en-CA" sz="20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One of the best bloggers and social media influencer for a fair and corruption-free society.</a:t>
            </a:r>
            <a:endParaRPr lang="fr-FR" sz="20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38361558-38B6-4398-92B7-786749B3F1C6}"/>
              </a:ext>
            </a:extLst>
          </p:cNvPr>
          <p:cNvSpPr txBox="1"/>
          <p:nvPr/>
        </p:nvSpPr>
        <p:spPr>
          <a:xfrm>
            <a:off x="5770880" y="4181087"/>
            <a:ext cx="6096000" cy="1836272"/>
          </a:xfrm>
          <a:prstGeom prst="rect">
            <a:avLst/>
          </a:prstGeom>
          <a:noFill/>
        </p:spPr>
        <p:txBody>
          <a:bodyPr wrap="square">
            <a:spAutoFit/>
          </a:bodyPr>
          <a:lstStyle/>
          <a:p>
            <a:pPr algn="just">
              <a:lnSpc>
                <a:spcPct val="115000"/>
              </a:lnSpc>
              <a:spcAft>
                <a:spcPts val="600"/>
              </a:spcAft>
            </a:pPr>
            <a:r>
              <a:rPr lang="en-CA" sz="2000"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Awarded for his social media activism in convincing many people in East Africa to take a special interest in the situation of political prisoners in Rwanda like Victoire Ingabire Umuhoza and Diane Shima Rwigara</a:t>
            </a:r>
            <a:r>
              <a:rPr lang="en-CA" sz="2000" b="1" dirty="0">
                <a:solidFill>
                  <a:schemeClr val="bg1"/>
                </a:solidFill>
                <a:effectLst/>
                <a:latin typeface="Bookman Old Style" panose="02050604050505020204" pitchFamily="18" charset="0"/>
                <a:ea typeface="Calibri" panose="020F0502020204030204" pitchFamily="34" charset="0"/>
                <a:cs typeface="Calibri" panose="020F0502020204030204" pitchFamily="34" charset="0"/>
              </a:rPr>
              <a:t>.</a:t>
            </a:r>
            <a:endParaRPr lang="fr-FR" sz="2000" b="1"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396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650FF-02A4-4461-A2D0-253E070D93FD}"/>
              </a:ext>
            </a:extLst>
          </p:cNvPr>
          <p:cNvSpPr>
            <a:spLocks noGrp="1"/>
          </p:cNvSpPr>
          <p:nvPr>
            <p:ph type="title"/>
          </p:nvPr>
        </p:nvSpPr>
        <p:spPr>
          <a:xfrm>
            <a:off x="976960" y="421097"/>
            <a:ext cx="10058400" cy="1087655"/>
          </a:xfrm>
        </p:spPr>
        <p:txBody>
          <a:bodyPr>
            <a:normAutofit/>
          </a:bodyPr>
          <a:lstStyle/>
          <a:p>
            <a:r>
              <a:rPr lang="fr-CA" sz="4400" dirty="0">
                <a:latin typeface="Bookman Old Style" panose="02050604050505020204" pitchFamily="18" charset="0"/>
              </a:rPr>
              <a:t>Lauréat 2019 : Congo - Belgique</a:t>
            </a:r>
            <a:endParaRPr lang="fr-FR" sz="4400" dirty="0">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23D0BDB3-FAFD-4D94-9624-117DDDFB013C}"/>
              </a:ext>
            </a:extLst>
          </p:cNvPr>
          <p:cNvSpPr>
            <a:spLocks noGrp="1"/>
          </p:cNvSpPr>
          <p:nvPr>
            <p:ph sz="half" idx="2"/>
          </p:nvPr>
        </p:nvSpPr>
        <p:spPr>
          <a:xfrm>
            <a:off x="6096001" y="1845735"/>
            <a:ext cx="5203370" cy="897465"/>
          </a:xfrm>
        </p:spPr>
        <p:txBody>
          <a:bodyPr>
            <a:normAutofit/>
          </a:bodyPr>
          <a:lstStyle/>
          <a:p>
            <a:pPr marL="384048" lvl="2" indent="0">
              <a:buNone/>
            </a:pPr>
            <a:r>
              <a:rPr lang="fr-CA" sz="3000" b="1" i="1" dirty="0">
                <a:solidFill>
                  <a:schemeClr val="tx1"/>
                </a:solidFill>
                <a:latin typeface="Bookman Old Style" panose="02050604050505020204" pitchFamily="18" charset="0"/>
              </a:rPr>
              <a:t>Abbé Jean Pierre Mbelu</a:t>
            </a:r>
            <a:endParaRPr lang="fr-FR" sz="3000" b="1" i="1" dirty="0">
              <a:solidFill>
                <a:schemeClr val="tx1"/>
              </a:solidFill>
              <a:latin typeface="Bookman Old Style" panose="02050604050505020204" pitchFamily="18" charset="0"/>
            </a:endParaRPr>
          </a:p>
        </p:txBody>
      </p:sp>
      <p:pic>
        <p:nvPicPr>
          <p:cNvPr id="9" name="Picture 2" descr="Aperçu de l’image">
            <a:extLst>
              <a:ext uri="{FF2B5EF4-FFF2-40B4-BE49-F238E27FC236}">
                <a16:creationId xmlns:a16="http://schemas.microsoft.com/office/drawing/2014/main" id="{D1A1A8A8-EBC0-45BC-9C7C-F4E7E5FB67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07705" y="2142113"/>
            <a:ext cx="4394719" cy="385354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27D692E-FA2F-4889-A410-AF8CFF0CC6DC}"/>
              </a:ext>
            </a:extLst>
          </p:cNvPr>
          <p:cNvSpPr txBox="1"/>
          <p:nvPr/>
        </p:nvSpPr>
        <p:spPr>
          <a:xfrm>
            <a:off x="5763123" y="2810157"/>
            <a:ext cx="5886307" cy="800219"/>
          </a:xfrm>
          <a:prstGeom prst="rect">
            <a:avLst/>
          </a:prstGeom>
          <a:noFill/>
        </p:spPr>
        <p:txBody>
          <a:bodyPr wrap="square">
            <a:spAutoFit/>
          </a:bodyPr>
          <a:lstStyle/>
          <a:p>
            <a:pPr algn="just">
              <a:lnSpc>
                <a:spcPct val="115000"/>
              </a:lnSpc>
              <a:spcAft>
                <a:spcPts val="1000"/>
              </a:spcAft>
            </a:pPr>
            <a:r>
              <a:rPr lang="fr-CA" sz="2000" dirty="0">
                <a:solidFill>
                  <a:schemeClr val="bg1"/>
                </a:solidFill>
                <a:effectLst/>
                <a:latin typeface="Bookman Old Style" panose="02050604050505020204" pitchFamily="18" charset="0"/>
                <a:ea typeface="Times New Roman" panose="02020603050405020304" pitchFamily="18" charset="0"/>
                <a:cs typeface="Calibri" panose="020F0502020204030204" pitchFamily="34" charset="0"/>
              </a:rPr>
              <a:t>Philosophe, analyste politique, auteur et conférencier.</a:t>
            </a:r>
            <a:endParaRPr lang="fr-FR" sz="20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17BC3774-A509-4FA8-B9E5-4F9FCEE27475}"/>
              </a:ext>
            </a:extLst>
          </p:cNvPr>
          <p:cNvSpPr txBox="1"/>
          <p:nvPr/>
        </p:nvSpPr>
        <p:spPr>
          <a:xfrm>
            <a:off x="5799220" y="3971501"/>
            <a:ext cx="5946465" cy="2215991"/>
          </a:xfrm>
          <a:prstGeom prst="rect">
            <a:avLst/>
          </a:prstGeom>
          <a:noFill/>
        </p:spPr>
        <p:txBody>
          <a:bodyPr wrap="square">
            <a:spAutoFit/>
          </a:bodyPr>
          <a:lstStyle/>
          <a:p>
            <a:pPr algn="just">
              <a:lnSpc>
                <a:spcPct val="115000"/>
              </a:lnSpc>
            </a:pPr>
            <a:r>
              <a:rPr lang="fr-CA" sz="2000" dirty="0">
                <a:solidFill>
                  <a:schemeClr val="bg1"/>
                </a:solidFill>
                <a:effectLst/>
                <a:latin typeface="Bookman Old Style" panose="02050604050505020204" pitchFamily="18" charset="0"/>
                <a:ea typeface="Times New Roman" panose="02020603050405020304" pitchFamily="18" charset="0"/>
                <a:cs typeface="Calibri" panose="020F0502020204030204" pitchFamily="34" charset="0"/>
              </a:rPr>
              <a:t>Honoré</a:t>
            </a:r>
            <a:r>
              <a:rPr lang="fr-CA" sz="2000" b="1" dirty="0">
                <a:solidFill>
                  <a:schemeClr val="bg1"/>
                </a:solidFill>
                <a:effectLst/>
                <a:latin typeface="Bookman Old Style" panose="02050604050505020204" pitchFamily="18" charset="0"/>
                <a:ea typeface="Times New Roman" panose="02020603050405020304" pitchFamily="18" charset="0"/>
                <a:cs typeface="Calibri" panose="020F0502020204030204" pitchFamily="34" charset="0"/>
              </a:rPr>
              <a:t> </a:t>
            </a:r>
            <a:r>
              <a:rPr lang="fr-CA" sz="2000" dirty="0">
                <a:solidFill>
                  <a:schemeClr val="bg1"/>
                </a:solidFill>
                <a:effectLst/>
                <a:latin typeface="Bookman Old Style" panose="02050604050505020204" pitchFamily="18" charset="0"/>
                <a:ea typeface="Times New Roman" panose="02020603050405020304" pitchFamily="18" charset="0"/>
                <a:cs typeface="Calibri" panose="020F0502020204030204" pitchFamily="34" charset="0"/>
              </a:rPr>
              <a:t>pour son engagement envers la paix dans la région des Grands Lacs africains, en particulier au Congo, notamment en créant le centre de formation </a:t>
            </a:r>
            <a:r>
              <a:rPr lang="fr-CA" sz="2000" i="1" dirty="0">
                <a:solidFill>
                  <a:schemeClr val="bg1"/>
                </a:solidFill>
                <a:effectLst/>
                <a:latin typeface="Bookman Old Style" panose="02050604050505020204" pitchFamily="18" charset="0"/>
                <a:ea typeface="Times New Roman" panose="02020603050405020304" pitchFamily="18" charset="0"/>
                <a:cs typeface="Calibri" panose="020F0502020204030204" pitchFamily="34" charset="0"/>
              </a:rPr>
              <a:t>Ndi Muntu</a:t>
            </a:r>
            <a:r>
              <a:rPr lang="fr-CA" sz="2000" dirty="0">
                <a:solidFill>
                  <a:schemeClr val="bg1"/>
                </a:solidFill>
                <a:effectLst/>
                <a:latin typeface="Bookman Old Style" panose="02050604050505020204" pitchFamily="18" charset="0"/>
                <a:ea typeface="Times New Roman" panose="02020603050405020304" pitchFamily="18" charset="0"/>
                <a:cs typeface="Calibri" panose="020F0502020204030204" pitchFamily="34" charset="0"/>
              </a:rPr>
              <a:t>, à Kanuyka, pour les jeunes et le mouvement de la Conscience Nationale Congolaise. </a:t>
            </a:r>
            <a:endParaRPr lang="fr-FR" sz="20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9084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7F9FD3-737D-4BF4-938E-949678917AD1}"/>
              </a:ext>
            </a:extLst>
          </p:cNvPr>
          <p:cNvSpPr>
            <a:spLocks noGrp="1"/>
          </p:cNvSpPr>
          <p:nvPr>
            <p:ph type="title"/>
          </p:nvPr>
        </p:nvSpPr>
        <p:spPr>
          <a:xfrm>
            <a:off x="782320" y="601575"/>
            <a:ext cx="10576560" cy="1027497"/>
          </a:xfrm>
        </p:spPr>
        <p:txBody>
          <a:bodyPr>
            <a:normAutofit fontScale="90000"/>
          </a:bodyPr>
          <a:lstStyle/>
          <a:p>
            <a:r>
              <a:rPr lang="fr-CA" sz="4400" dirty="0">
                <a:latin typeface="Bookman Old Style" panose="02050604050505020204" pitchFamily="18" charset="0"/>
              </a:rPr>
              <a:t>Lauréat à titre posthume 2020 : RWANDA</a:t>
            </a:r>
            <a:endParaRPr lang="fr-FR" sz="4400" dirty="0">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1C09CE8F-893C-458E-BD8D-8189C09F0BBE}"/>
              </a:ext>
            </a:extLst>
          </p:cNvPr>
          <p:cNvSpPr>
            <a:spLocks noGrp="1"/>
          </p:cNvSpPr>
          <p:nvPr>
            <p:ph sz="half" idx="2"/>
          </p:nvPr>
        </p:nvSpPr>
        <p:spPr>
          <a:xfrm>
            <a:off x="5955632" y="1845735"/>
            <a:ext cx="5654842" cy="4362560"/>
          </a:xfrm>
        </p:spPr>
        <p:txBody>
          <a:bodyPr>
            <a:normAutofit/>
          </a:bodyPr>
          <a:lstStyle/>
          <a:p>
            <a:r>
              <a:rPr lang="fr-CA" sz="3000" b="1" i="1" dirty="0">
                <a:latin typeface="Bookman Old Style" panose="02050604050505020204" pitchFamily="18" charset="0"/>
              </a:rPr>
              <a:t>         Kizito Mihigo</a:t>
            </a:r>
          </a:p>
          <a:p>
            <a:pPr>
              <a:spcBef>
                <a:spcPts val="0"/>
              </a:spcBef>
              <a:spcAft>
                <a:spcPts val="0"/>
              </a:spcAft>
            </a:pPr>
            <a:endParaRPr lang="fr-CA" dirty="0">
              <a:latin typeface="Bookman Old Style" pitchFamily="18" charset="0"/>
            </a:endParaRPr>
          </a:p>
          <a:p>
            <a:pPr algn="just">
              <a:lnSpc>
                <a:spcPct val="114000"/>
              </a:lnSpc>
              <a:spcBef>
                <a:spcPts val="0"/>
              </a:spcBef>
              <a:spcAft>
                <a:spcPts val="0"/>
              </a:spcAft>
            </a:pPr>
            <a:r>
              <a:rPr lang="fr-CA" dirty="0">
                <a:latin typeface="Bookman Old Style" pitchFamily="18" charset="0"/>
              </a:rPr>
              <a:t>Apôtre de la réconciliation</a:t>
            </a:r>
          </a:p>
          <a:p>
            <a:pPr algn="just">
              <a:lnSpc>
                <a:spcPct val="114000"/>
              </a:lnSpc>
              <a:spcBef>
                <a:spcPts val="0"/>
              </a:spcBef>
              <a:spcAft>
                <a:spcPts val="0"/>
              </a:spcAft>
            </a:pPr>
            <a:r>
              <a:rPr lang="fr-CA" dirty="0">
                <a:latin typeface="Bookman Old Style" pitchFamily="18" charset="0"/>
              </a:rPr>
              <a:t>Chanteur de gospel assassiné en prison au Rwanda.</a:t>
            </a:r>
          </a:p>
          <a:p>
            <a:pPr algn="just">
              <a:spcBef>
                <a:spcPts val="0"/>
              </a:spcBef>
              <a:spcAft>
                <a:spcPts val="0"/>
              </a:spcAft>
            </a:pPr>
            <a:endParaRPr lang="fr-CA" dirty="0">
              <a:latin typeface="Bookman Old Style" pitchFamily="18" charset="0"/>
            </a:endParaRPr>
          </a:p>
          <a:p>
            <a:pPr algn="just">
              <a:spcBef>
                <a:spcPts val="0"/>
              </a:spcBef>
              <a:spcAft>
                <a:spcPts val="0"/>
              </a:spcAft>
            </a:pPr>
            <a:endParaRPr lang="fr-FR" dirty="0">
              <a:latin typeface="Bookman Old Style" pitchFamily="18" charset="0"/>
            </a:endParaRPr>
          </a:p>
          <a:p>
            <a:pPr algn="just">
              <a:spcBef>
                <a:spcPts val="0"/>
              </a:spcBef>
              <a:spcAft>
                <a:spcPts val="0"/>
              </a:spcAft>
            </a:pPr>
            <a:endParaRPr lang="fr-FR" dirty="0">
              <a:latin typeface="Bookman Old Style" pitchFamily="18" charset="0"/>
            </a:endParaRPr>
          </a:p>
          <a:p>
            <a:pPr algn="just">
              <a:spcBef>
                <a:spcPts val="0"/>
              </a:spcBef>
              <a:spcAft>
                <a:spcPts val="0"/>
              </a:spcAft>
            </a:pPr>
            <a:r>
              <a:rPr lang="fr-CA" dirty="0">
                <a:latin typeface="Bookman Old Style" pitchFamily="18" charset="0"/>
              </a:rPr>
              <a:t>Honoré avec émotion pour avoir chanté le pardon et la réconciliation par la reconnaissance de toutes les victimes du drame rwandais.  Son talent, son amour du peuple rwandais, son empathie et son courage ont ému le monde entier.</a:t>
            </a:r>
            <a:endParaRPr lang="fr-FR" dirty="0">
              <a:latin typeface="Bookman Old Style" pitchFamily="18" charset="0"/>
            </a:endParaRPr>
          </a:p>
          <a:p>
            <a:endParaRPr lang="fr-FR" sz="3000" b="1" i="1" dirty="0">
              <a:latin typeface="Bookman Old Style" panose="02050604050505020204" pitchFamily="18" charset="0"/>
            </a:endParaRPr>
          </a:p>
        </p:txBody>
      </p:sp>
      <p:pic>
        <p:nvPicPr>
          <p:cNvPr id="6146" name="Picture 2">
            <a:extLst>
              <a:ext uri="{FF2B5EF4-FFF2-40B4-BE49-F238E27FC236}">
                <a16:creationId xmlns:a16="http://schemas.microsoft.com/office/drawing/2014/main" id="{83352EC0-CD41-40EE-9E69-B2B9E10BAEF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5791" y="2376012"/>
            <a:ext cx="4868603" cy="296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83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C971D5-BF1B-4A5F-A652-BDBEDF9C59EB}"/>
              </a:ext>
            </a:extLst>
          </p:cNvPr>
          <p:cNvSpPr>
            <a:spLocks noGrp="1"/>
          </p:cNvSpPr>
          <p:nvPr>
            <p:ph type="title"/>
          </p:nvPr>
        </p:nvSpPr>
        <p:spPr/>
        <p:txBody>
          <a:bodyPr/>
          <a:lstStyle/>
          <a:p>
            <a:r>
              <a:rPr lang="fr-CA" dirty="0">
                <a:latin typeface="Bookman Old Style" panose="02050604050505020204" pitchFamily="18" charset="0"/>
              </a:rPr>
              <a:t>Lauréat 2020 : USA</a:t>
            </a:r>
            <a:endParaRPr lang="fr-FR" dirty="0">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8610EA60-3FD6-45D9-9DC7-803300329682}"/>
              </a:ext>
            </a:extLst>
          </p:cNvPr>
          <p:cNvSpPr>
            <a:spLocks noGrp="1"/>
          </p:cNvSpPr>
          <p:nvPr>
            <p:ph sz="half" idx="2"/>
          </p:nvPr>
        </p:nvSpPr>
        <p:spPr>
          <a:xfrm>
            <a:off x="5114925" y="1905895"/>
            <a:ext cx="6329363" cy="755225"/>
          </a:xfrm>
        </p:spPr>
        <p:txBody>
          <a:bodyPr>
            <a:noAutofit/>
          </a:bodyPr>
          <a:lstStyle/>
          <a:p>
            <a:pPr lvl="8">
              <a:buNone/>
            </a:pPr>
            <a:r>
              <a:rPr lang="fr-CA" sz="3000" b="1" i="1" dirty="0">
                <a:latin typeface="Bookman Old Style" panose="02050604050505020204" pitchFamily="18" charset="0"/>
              </a:rPr>
              <a:t>Christian Davenport</a:t>
            </a:r>
            <a:endParaRPr lang="fr-FR" sz="3000" b="1" i="1" dirty="0">
              <a:latin typeface="Bookman Old Style" panose="02050604050505020204" pitchFamily="18" charset="0"/>
            </a:endParaRPr>
          </a:p>
        </p:txBody>
      </p:sp>
      <p:pic>
        <p:nvPicPr>
          <p:cNvPr id="4098" name="Picture 2">
            <a:extLst>
              <a:ext uri="{FF2B5EF4-FFF2-40B4-BE49-F238E27FC236}">
                <a16:creationId xmlns:a16="http://schemas.microsoft.com/office/drawing/2014/main" id="{C3E5EE79-C020-47E1-8609-781FF3F58D1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0783" y="2062065"/>
            <a:ext cx="3359020" cy="402336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6AAC904-98B2-4DA5-A01C-95B41A192D49}"/>
              </a:ext>
            </a:extLst>
          </p:cNvPr>
          <p:cNvSpPr txBox="1"/>
          <p:nvPr/>
        </p:nvSpPr>
        <p:spPr>
          <a:xfrm>
            <a:off x="5113421" y="3053776"/>
            <a:ext cx="6472443" cy="800219"/>
          </a:xfrm>
          <a:prstGeom prst="rect">
            <a:avLst/>
          </a:prstGeom>
          <a:noFill/>
        </p:spPr>
        <p:txBody>
          <a:bodyPr wrap="square">
            <a:spAutoFit/>
          </a:bodyPr>
          <a:lstStyle/>
          <a:p>
            <a:pPr algn="just">
              <a:lnSpc>
                <a:spcPct val="115000"/>
              </a:lnSpc>
              <a:spcAft>
                <a:spcPts val="10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Professor of Political Sciences - University of Michigan, USA.</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98407758-DC05-4C3D-9F1C-D1E6EBB5769C}"/>
              </a:ext>
            </a:extLst>
          </p:cNvPr>
          <p:cNvSpPr txBox="1"/>
          <p:nvPr/>
        </p:nvSpPr>
        <p:spPr>
          <a:xfrm>
            <a:off x="5169551" y="4173030"/>
            <a:ext cx="6621395" cy="1862048"/>
          </a:xfrm>
          <a:prstGeom prst="rect">
            <a:avLst/>
          </a:prstGeom>
          <a:noFill/>
        </p:spPr>
        <p:txBody>
          <a:bodyPr wrap="square">
            <a:spAutoFit/>
          </a:bodyPr>
          <a:lstStyle/>
          <a:p>
            <a:pPr algn="just">
              <a:lnSpc>
                <a:spcPct val="115000"/>
              </a:lnSpc>
              <a:spcAft>
                <a:spcPts val="1000"/>
              </a:spcAft>
            </a:pP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Awarded  for  his 10 years research, led together with Allan Stam, on </a:t>
            </a:r>
            <a:r>
              <a:rPr lang="en-US" sz="2000" i="1" dirty="0">
                <a:effectLst/>
                <a:latin typeface="Bookman Old Style" panose="02050604050505020204" pitchFamily="18" charset="0"/>
                <a:ea typeface="Calibri" panose="020F0502020204030204" pitchFamily="34" charset="0"/>
                <a:cs typeface="Times New Roman" panose="02020603050405020304" pitchFamily="18" charset="0"/>
              </a:rPr>
              <a:t>“what really happened in Rwanda in 1994”</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 Their work turned on its head  the way the genocide was presented in the world,  which is fundamental to reconciliation.</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791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973C3-7F7C-49B1-AA6A-4E4647703AFB}"/>
              </a:ext>
            </a:extLst>
          </p:cNvPr>
          <p:cNvSpPr>
            <a:spLocks noGrp="1"/>
          </p:cNvSpPr>
          <p:nvPr>
            <p:ph type="title"/>
          </p:nvPr>
        </p:nvSpPr>
        <p:spPr>
          <a:xfrm>
            <a:off x="1156996" y="601573"/>
            <a:ext cx="10558521" cy="1047039"/>
          </a:xfrm>
        </p:spPr>
        <p:txBody>
          <a:bodyPr>
            <a:normAutofit/>
          </a:bodyPr>
          <a:lstStyle/>
          <a:p>
            <a:r>
              <a:rPr lang="fr-CA" sz="4400" dirty="0">
                <a:latin typeface="Bookman Old Style" panose="02050604050505020204" pitchFamily="18" charset="0"/>
              </a:rPr>
              <a:t>Lauréat 2020 : USA</a:t>
            </a:r>
            <a:endParaRPr lang="fr-FR" sz="4400" dirty="0">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A4217053-E6AE-4BAC-8026-8BBB49B89D61}"/>
              </a:ext>
            </a:extLst>
          </p:cNvPr>
          <p:cNvSpPr>
            <a:spLocks noGrp="1"/>
          </p:cNvSpPr>
          <p:nvPr>
            <p:ph sz="half" idx="2"/>
          </p:nvPr>
        </p:nvSpPr>
        <p:spPr>
          <a:xfrm>
            <a:off x="6652832" y="1918660"/>
            <a:ext cx="3610112" cy="601020"/>
          </a:xfrm>
        </p:spPr>
        <p:txBody>
          <a:bodyPr>
            <a:normAutofit/>
          </a:bodyPr>
          <a:lstStyle/>
          <a:p>
            <a:pPr lvl="1">
              <a:buNone/>
            </a:pPr>
            <a:r>
              <a:rPr lang="fr-CA" sz="3000" b="1" i="1" dirty="0">
                <a:latin typeface="Bookman Old Style" panose="02050604050505020204" pitchFamily="18" charset="0"/>
              </a:rPr>
              <a:t>Allan C. Stam</a:t>
            </a:r>
            <a:endParaRPr lang="fr-FR" sz="3000" b="1" i="1" dirty="0">
              <a:latin typeface="Bookman Old Style" panose="02050604050505020204" pitchFamily="18" charset="0"/>
            </a:endParaRPr>
          </a:p>
        </p:txBody>
      </p:sp>
      <p:pic>
        <p:nvPicPr>
          <p:cNvPr id="5122" name="Picture 2">
            <a:extLst>
              <a:ext uri="{FF2B5EF4-FFF2-40B4-BE49-F238E27FC236}">
                <a16:creationId xmlns:a16="http://schemas.microsoft.com/office/drawing/2014/main" id="{AF353150-6671-4806-B686-8C64C164FBA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89813" y="1845734"/>
            <a:ext cx="3079102" cy="4639287"/>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3319425-CF68-40C4-B731-6248ABFFF80E}"/>
              </a:ext>
            </a:extLst>
          </p:cNvPr>
          <p:cNvSpPr txBox="1"/>
          <p:nvPr/>
        </p:nvSpPr>
        <p:spPr>
          <a:xfrm>
            <a:off x="5013312" y="2924412"/>
            <a:ext cx="6096000" cy="774956"/>
          </a:xfrm>
          <a:prstGeom prst="rect">
            <a:avLst/>
          </a:prstGeom>
          <a:noFill/>
        </p:spPr>
        <p:txBody>
          <a:bodyPr wrap="square">
            <a:spAutoFit/>
          </a:bodyPr>
          <a:lstStyle/>
          <a:p>
            <a:pPr algn="just">
              <a:lnSpc>
                <a:spcPct val="115000"/>
              </a:lnSpc>
              <a:spcAft>
                <a:spcPts val="1000"/>
              </a:spcAft>
            </a:pPr>
            <a:r>
              <a:rPr lang="en-US" sz="20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Professor of Public Policy, University of Virginia-USA </a:t>
            </a:r>
            <a:endParaRPr lang="en-US" sz="20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D4855BC5-968F-463F-A76E-777518CE765A}"/>
              </a:ext>
            </a:extLst>
          </p:cNvPr>
          <p:cNvSpPr txBox="1"/>
          <p:nvPr/>
        </p:nvSpPr>
        <p:spPr>
          <a:xfrm>
            <a:off x="5097536" y="4225576"/>
            <a:ext cx="6320432" cy="1938992"/>
          </a:xfrm>
          <a:prstGeom prst="rect">
            <a:avLst/>
          </a:prstGeom>
          <a:noFill/>
        </p:spPr>
        <p:txBody>
          <a:bodyPr wrap="square">
            <a:spAutoFit/>
          </a:bodyPr>
          <a:lstStyle/>
          <a:p>
            <a:pPr algn="just"/>
            <a:r>
              <a:rPr lang="en-US" sz="20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Awarded  for  his 10 years research, led together with Christian Davenport, on </a:t>
            </a:r>
            <a:r>
              <a:rPr lang="en-US" sz="2000" i="1"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“what really happened in Rwanda”</a:t>
            </a:r>
            <a:r>
              <a:rPr lang="en-US" sz="20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 in 1994. Their work turned on its head the way the genocide was presented in the world,  which is fundamental to reconciliation</a:t>
            </a:r>
            <a:endParaRPr lang="fr-FR" sz="2000"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7657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F7CCE4-A6AB-4D95-BBCF-38AF7F5627DA}"/>
              </a:ext>
            </a:extLst>
          </p:cNvPr>
          <p:cNvSpPr>
            <a:spLocks noGrp="1"/>
          </p:cNvSpPr>
          <p:nvPr>
            <p:ph type="title"/>
          </p:nvPr>
        </p:nvSpPr>
        <p:spPr>
          <a:xfrm>
            <a:off x="1066800" y="541414"/>
            <a:ext cx="10058400" cy="907271"/>
          </a:xfrm>
        </p:spPr>
        <p:txBody>
          <a:bodyPr>
            <a:normAutofit/>
          </a:bodyPr>
          <a:lstStyle/>
          <a:p>
            <a:r>
              <a:rPr lang="fr-CA" sz="4400" dirty="0">
                <a:solidFill>
                  <a:schemeClr val="tx1"/>
                </a:solidFill>
                <a:latin typeface="Bookman Old Style" panose="02050604050505020204" pitchFamily="18" charset="0"/>
              </a:rPr>
              <a:t>Lauréat 2020 : France</a:t>
            </a:r>
            <a:endParaRPr lang="fr-FR" sz="4400" dirty="0">
              <a:solidFill>
                <a:schemeClr val="tx1"/>
              </a:solidFill>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97525434-4301-4578-8315-89D3B47EF708}"/>
              </a:ext>
            </a:extLst>
          </p:cNvPr>
          <p:cNvSpPr>
            <a:spLocks noGrp="1"/>
          </p:cNvSpPr>
          <p:nvPr>
            <p:ph sz="half" idx="2"/>
          </p:nvPr>
        </p:nvSpPr>
        <p:spPr>
          <a:xfrm>
            <a:off x="6664960" y="1845735"/>
            <a:ext cx="4216400" cy="826345"/>
          </a:xfrm>
        </p:spPr>
        <p:txBody>
          <a:bodyPr>
            <a:normAutofit/>
          </a:bodyPr>
          <a:lstStyle/>
          <a:p>
            <a:pPr lvl="2"/>
            <a:r>
              <a:rPr lang="fr-CA" sz="3000" b="1" i="1" dirty="0">
                <a:solidFill>
                  <a:schemeClr val="tx1"/>
                </a:solidFill>
                <a:latin typeface="Bookman Old Style" panose="02050604050505020204" pitchFamily="18" charset="0"/>
              </a:rPr>
              <a:t>Hervé Cheuzeville</a:t>
            </a:r>
            <a:endParaRPr lang="fr-FR" sz="3000" b="1" i="1" dirty="0">
              <a:solidFill>
                <a:schemeClr val="tx1"/>
              </a:solidFill>
              <a:latin typeface="Bookman Old Style" panose="02050604050505020204" pitchFamily="18" charset="0"/>
            </a:endParaRPr>
          </a:p>
        </p:txBody>
      </p:sp>
      <p:pic>
        <p:nvPicPr>
          <p:cNvPr id="12" name="Espace réservé du contenu 11">
            <a:extLst>
              <a:ext uri="{FF2B5EF4-FFF2-40B4-BE49-F238E27FC236}">
                <a16:creationId xmlns:a16="http://schemas.microsoft.com/office/drawing/2014/main" id="{2A962558-CD48-4417-9E01-DD17637E3E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10582" y="2091534"/>
            <a:ext cx="4999037" cy="395665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16BFF7B-81D8-4CF4-9AD2-CDCC063EA541}"/>
              </a:ext>
            </a:extLst>
          </p:cNvPr>
          <p:cNvSpPr txBox="1"/>
          <p:nvPr/>
        </p:nvSpPr>
        <p:spPr>
          <a:xfrm>
            <a:off x="6217920" y="2922461"/>
            <a:ext cx="4937760" cy="1154162"/>
          </a:xfrm>
          <a:prstGeom prst="rect">
            <a:avLst/>
          </a:prstGeom>
          <a:noFill/>
        </p:spPr>
        <p:txBody>
          <a:bodyPr wrap="square">
            <a:spAutoFit/>
          </a:bodyPr>
          <a:lstStyle/>
          <a:p>
            <a:pPr algn="just">
              <a:lnSpc>
                <a:spcPct val="115000"/>
              </a:lnSpc>
              <a:spcAft>
                <a:spcPts val="1000"/>
              </a:spcAft>
            </a:pPr>
            <a:r>
              <a:rPr lang="fr-FR" sz="2000" dirty="0">
                <a:solidFill>
                  <a:srgbClr val="333333"/>
                </a:solidFill>
                <a:latin typeface="Bookman Old Style" panose="02050604050505020204" pitchFamily="18" charset="0"/>
                <a:ea typeface="Calibri" panose="020F0502020204030204" pitchFamily="34" charset="0"/>
                <a:cs typeface="Times New Roman" panose="02020603050405020304" pitchFamily="18" charset="0"/>
              </a:rPr>
              <a:t>T</a:t>
            </a:r>
            <a:r>
              <a:rPr lang="fr-FR" sz="2000" dirty="0">
                <a:solidFill>
                  <a:srgbClr val="333333"/>
                </a:solidFill>
                <a:effectLst/>
                <a:latin typeface="Bookman Old Style" panose="02050604050505020204" pitchFamily="18" charset="0"/>
                <a:ea typeface="Calibri" panose="020F0502020204030204" pitchFamily="34" charset="0"/>
                <a:cs typeface="Times New Roman" panose="02020603050405020304" pitchFamily="18" charset="0"/>
              </a:rPr>
              <a:t>ravailleur humanitaire et écrivain, auteur de </a:t>
            </a:r>
            <a:r>
              <a:rPr lang="fr-FR" sz="2000" i="1" dirty="0">
                <a:solidFill>
                  <a:srgbClr val="333333"/>
                </a:solidFill>
                <a:effectLst/>
                <a:latin typeface="Bookman Old Style" panose="02050604050505020204" pitchFamily="18" charset="0"/>
                <a:ea typeface="Calibri" panose="020F0502020204030204" pitchFamily="34" charset="0"/>
                <a:cs typeface="Times New Roman" panose="02020603050405020304" pitchFamily="18" charset="0"/>
              </a:rPr>
              <a:t>Rwanda: vingt-cinq années de mensonges.</a:t>
            </a:r>
            <a:endParaRPr lang="fr-FR" sz="2000" i="1"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70679296-9B7D-400C-A641-8F3F5DAD264D}"/>
              </a:ext>
            </a:extLst>
          </p:cNvPr>
          <p:cNvSpPr txBox="1"/>
          <p:nvPr/>
        </p:nvSpPr>
        <p:spPr>
          <a:xfrm>
            <a:off x="6217920" y="4224166"/>
            <a:ext cx="5577840" cy="1862048"/>
          </a:xfrm>
          <a:prstGeom prst="rect">
            <a:avLst/>
          </a:prstGeom>
          <a:noFill/>
        </p:spPr>
        <p:txBody>
          <a:bodyPr wrap="square">
            <a:spAutoFit/>
          </a:bodyPr>
          <a:lstStyle/>
          <a:p>
            <a:pPr algn="just">
              <a:lnSpc>
                <a:spcPct val="115000"/>
              </a:lnSpc>
              <a:spcAft>
                <a:spcPts val="1000"/>
              </a:spcAft>
            </a:pPr>
            <a:r>
              <a:rPr lang="fr-FR" sz="2000" dirty="0">
                <a:solidFill>
                  <a:srgbClr val="333333"/>
                </a:solidFill>
                <a:effectLst/>
                <a:latin typeface="Bookman Old Style" panose="02050604050505020204" pitchFamily="18" charset="0"/>
                <a:ea typeface="Calibri" panose="020F0502020204030204" pitchFamily="34" charset="0"/>
                <a:cs typeface="Times New Roman" panose="02020603050405020304" pitchFamily="18" charset="0"/>
              </a:rPr>
              <a:t>Honoré pour avoir dénoncé les mensonges sur le drame rwandais et pour sa persévérance à dire la vérité à travers les médias, seule la vérité étant garante de la réconciliation et de la paix. </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8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2190">
              <a:srgbClr val="45412F"/>
            </a:gs>
            <a:gs pos="89076">
              <a:srgbClr val="4B4233"/>
            </a:gs>
            <a:gs pos="79807">
              <a:srgbClr val="494232"/>
            </a:gs>
            <a:gs pos="5882">
              <a:srgbClr val="0070C0"/>
            </a:gs>
            <a:gs pos="22689">
              <a:srgbClr val="0070C0"/>
            </a:gs>
            <a:gs pos="36133">
              <a:srgbClr val="573960"/>
            </a:gs>
            <a:gs pos="47000">
              <a:schemeClr val="accent4">
                <a:lumMod val="5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0EAE9-5029-47A8-AFD4-9C0E4183322E}"/>
              </a:ext>
            </a:extLst>
          </p:cNvPr>
          <p:cNvSpPr>
            <a:spLocks noGrp="1"/>
          </p:cNvSpPr>
          <p:nvPr>
            <p:ph type="ctrTitle"/>
          </p:nvPr>
        </p:nvSpPr>
        <p:spPr>
          <a:xfrm>
            <a:off x="1097280" y="223936"/>
            <a:ext cx="10284594" cy="3676260"/>
          </a:xfrm>
          <a:gradFill>
            <a:gsLst>
              <a:gs pos="5882">
                <a:srgbClr val="0070C0"/>
              </a:gs>
              <a:gs pos="22689">
                <a:srgbClr val="0070C0"/>
              </a:gs>
              <a:gs pos="36133">
                <a:srgbClr val="573960"/>
              </a:gs>
              <a:gs pos="47000">
                <a:schemeClr val="accent4">
                  <a:lumMod val="50000"/>
                </a:schemeClr>
              </a:gs>
              <a:gs pos="100000">
                <a:schemeClr val="bg2">
                  <a:shade val="80000"/>
                </a:schemeClr>
              </a:gs>
            </a:gsLst>
            <a:path path="circle">
              <a:fillToRect l="43000" r="43000" b="100000"/>
            </a:path>
          </a:gradFill>
        </p:spPr>
        <p:txBody>
          <a:bodyPr>
            <a:normAutofit/>
          </a:bodyPr>
          <a:lstStyle/>
          <a:p>
            <a:pPr algn="ctr"/>
            <a:br>
              <a:rPr lang="fr-FR" altLang="fr-FR" sz="4400" b="1" i="1" dirty="0">
                <a:solidFill>
                  <a:schemeClr val="tx1"/>
                </a:solidFill>
                <a:latin typeface="Goudy Old Style" panose="02020502050305020303" pitchFamily="18" charset="0"/>
              </a:rPr>
            </a:br>
            <a:r>
              <a:rPr lang="fr-FR" altLang="fr-FR" sz="4400" b="1" i="1" dirty="0">
                <a:solidFill>
                  <a:schemeClr val="tx1"/>
                </a:solidFill>
                <a:latin typeface="Goudy Old Style" panose="02020502050305020303" pitchFamily="18" charset="0"/>
              </a:rPr>
              <a:t>A été créé</a:t>
            </a:r>
            <a:r>
              <a:rPr kumimoji="0" lang="fr-FR" altLang="fr-FR" sz="4400" b="1" i="1" u="none" strike="noStrike" cap="none" normalizeH="0" baseline="0" dirty="0">
                <a:ln>
                  <a:noFill/>
                </a:ln>
                <a:solidFill>
                  <a:schemeClr val="tx1"/>
                </a:solidFill>
                <a:effectLst/>
                <a:latin typeface="Goudy Old Style" panose="02020502050305020303" pitchFamily="18" charset="0"/>
              </a:rPr>
              <a:t> en 2011 à Montréal - Canada par le Réseau  International </a:t>
            </a:r>
            <a:br>
              <a:rPr kumimoji="0" lang="fr-FR" altLang="fr-FR" sz="4400" b="1" i="1" u="none" strike="noStrike" cap="none" normalizeH="0" baseline="0" dirty="0">
                <a:ln>
                  <a:noFill/>
                </a:ln>
                <a:solidFill>
                  <a:schemeClr val="tx1"/>
                </a:solidFill>
                <a:effectLst/>
                <a:latin typeface="Goudy Old Style" panose="02020502050305020303" pitchFamily="18" charset="0"/>
              </a:rPr>
            </a:br>
            <a:r>
              <a:rPr kumimoji="0" lang="fr-FR" altLang="fr-FR" sz="4400" b="1" i="1" u="none" strike="noStrike" cap="none" normalizeH="0" baseline="0" dirty="0">
                <a:ln>
                  <a:noFill/>
                </a:ln>
                <a:solidFill>
                  <a:schemeClr val="tx1"/>
                </a:solidFill>
                <a:effectLst/>
                <a:latin typeface="Goudy Old Style" panose="02020502050305020303" pitchFamily="18" charset="0"/>
              </a:rPr>
              <a:t>des Femmes pour la Démocratie et la Paix.</a:t>
            </a:r>
            <a:br>
              <a:rPr kumimoji="0" lang="fr-FR" altLang="fr-FR" sz="8000" b="1" i="1" u="none" strike="noStrike" cap="none" normalizeH="0" baseline="0" dirty="0">
                <a:ln>
                  <a:noFill/>
                </a:ln>
                <a:solidFill>
                  <a:schemeClr val="tx1"/>
                </a:solidFill>
                <a:effectLst/>
                <a:latin typeface="Goudy Old Style" panose="02020502050305020303" pitchFamily="18" charset="0"/>
              </a:rPr>
            </a:br>
            <a:endParaRPr lang="fr-FR" dirty="0"/>
          </a:p>
        </p:txBody>
      </p:sp>
      <p:sp>
        <p:nvSpPr>
          <p:cNvPr id="3" name="Sous-titre 2">
            <a:extLst>
              <a:ext uri="{FF2B5EF4-FFF2-40B4-BE49-F238E27FC236}">
                <a16:creationId xmlns:a16="http://schemas.microsoft.com/office/drawing/2014/main" id="{C2D32D1D-C547-4063-A308-B08DEF3EAE06}"/>
              </a:ext>
            </a:extLst>
          </p:cNvPr>
          <p:cNvSpPr>
            <a:spLocks noGrp="1"/>
          </p:cNvSpPr>
          <p:nvPr>
            <p:ph type="subTitle" idx="1"/>
          </p:nvPr>
        </p:nvSpPr>
        <p:spPr>
          <a:xfrm>
            <a:off x="1097279" y="4334315"/>
            <a:ext cx="10260531" cy="1620354"/>
          </a:xfrm>
          <a:solidFill>
            <a:srgbClr val="00B0F0"/>
          </a:solidFill>
        </p:spPr>
        <p:txBody>
          <a:bodyPr>
            <a:noAutofit/>
          </a:bodyPr>
          <a:lstStyle/>
          <a:p>
            <a:pPr algn="ctr"/>
            <a:r>
              <a:rPr lang="fr-FR" altLang="fr-FR" sz="3200" b="1" i="1" cap="none" dirty="0">
                <a:solidFill>
                  <a:schemeClr val="tx1"/>
                </a:solidFill>
                <a:latin typeface="Goudy Old Style" panose="02020502050305020303" pitchFamily="18" charset="0"/>
              </a:rPr>
              <a:t>Ce prix</a:t>
            </a:r>
            <a:r>
              <a:rPr kumimoji="0" lang="fr-FR" altLang="fr-FR" sz="3200" b="1" i="1" u="none" strike="noStrike" cap="none" normalizeH="0" baseline="0" dirty="0">
                <a:ln>
                  <a:noFill/>
                </a:ln>
                <a:solidFill>
                  <a:schemeClr val="tx1"/>
                </a:solidFill>
                <a:effectLst/>
                <a:latin typeface="Goudy Old Style" panose="02020502050305020303" pitchFamily="18" charset="0"/>
              </a:rPr>
              <a:t> incarne le courage, le leadership de Victoire Ingabire Umuhoza dans sa démarche pacifique de résolution de conflits</a:t>
            </a:r>
            <a:endParaRPr lang="fr-FR" sz="3200" dirty="0"/>
          </a:p>
        </p:txBody>
      </p:sp>
    </p:spTree>
    <p:extLst>
      <p:ext uri="{BB962C8B-B14F-4D97-AF65-F5344CB8AC3E}">
        <p14:creationId xmlns:p14="http://schemas.microsoft.com/office/powerpoint/2010/main" val="173031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425CB"/>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35264-8F3E-4AB6-BB91-A7E226DD69C4}"/>
              </a:ext>
            </a:extLst>
          </p:cNvPr>
          <p:cNvSpPr>
            <a:spLocks noGrp="1"/>
          </p:cNvSpPr>
          <p:nvPr>
            <p:ph type="title"/>
          </p:nvPr>
        </p:nvSpPr>
        <p:spPr>
          <a:xfrm>
            <a:off x="1097280" y="288743"/>
            <a:ext cx="10058400" cy="1015465"/>
          </a:xfrm>
        </p:spPr>
        <p:txBody>
          <a:bodyPr>
            <a:normAutofit/>
          </a:bodyPr>
          <a:lstStyle/>
          <a:p>
            <a:r>
              <a:rPr lang="fr-CA" sz="4400" dirty="0">
                <a:latin typeface="Bookman Old Style" pitchFamily="18" charset="0"/>
              </a:rPr>
              <a:t>Lauréate 2021 : Rwanda-Pays-Bas</a:t>
            </a:r>
            <a:endParaRPr lang="fr-FR" sz="4400" dirty="0">
              <a:latin typeface="Bookman Old Style" pitchFamily="18" charset="0"/>
            </a:endParaRPr>
          </a:p>
        </p:txBody>
      </p:sp>
      <p:sp>
        <p:nvSpPr>
          <p:cNvPr id="4" name="Espace réservé du contenu 3">
            <a:extLst>
              <a:ext uri="{FF2B5EF4-FFF2-40B4-BE49-F238E27FC236}">
                <a16:creationId xmlns:a16="http://schemas.microsoft.com/office/drawing/2014/main" id="{5B1F1179-E7F1-4DBE-B4C9-2FB98C936B7E}"/>
              </a:ext>
            </a:extLst>
          </p:cNvPr>
          <p:cNvSpPr>
            <a:spLocks noGrp="1"/>
          </p:cNvSpPr>
          <p:nvPr>
            <p:ph sz="half" idx="2"/>
          </p:nvPr>
        </p:nvSpPr>
        <p:spPr>
          <a:xfrm>
            <a:off x="5690937" y="2634912"/>
            <a:ext cx="6124074" cy="4223088"/>
          </a:xfrm>
        </p:spPr>
        <p:txBody>
          <a:bodyPr>
            <a:noAutofit/>
          </a:bodyPr>
          <a:lstStyle/>
          <a:p>
            <a:pPr lvl="0" indent="0" algn="just">
              <a:lnSpc>
                <a:spcPct val="114000"/>
              </a:lnSpc>
              <a:spcBef>
                <a:spcPts val="0"/>
              </a:spcBef>
              <a:spcAft>
                <a:spcPts val="1200"/>
              </a:spcAft>
              <a:buNone/>
            </a:pPr>
            <a:r>
              <a:rPr lang="fr-FR" dirty="0">
                <a:solidFill>
                  <a:schemeClr val="tx1"/>
                </a:solidFill>
                <a:latin typeface="Bookman Old Style" pitchFamily="18" charset="0"/>
              </a:rPr>
              <a:t>Rescapée du génocide des Tutsi,  réfugiée pour avoir dénoncé les crimes du FPR dont fut victime son propre enfant lors de l’assassinat des évêques en juin 1994 à Gakurazo.  Animatrice de la radio Ubumwe qu’elle a créée.</a:t>
            </a:r>
          </a:p>
          <a:p>
            <a:pPr lvl="0" indent="0" algn="just">
              <a:lnSpc>
                <a:spcPct val="114000"/>
              </a:lnSpc>
              <a:spcBef>
                <a:spcPts val="0"/>
              </a:spcBef>
              <a:spcAft>
                <a:spcPts val="1200"/>
              </a:spcAft>
              <a:buNone/>
            </a:pPr>
            <a:endParaRPr lang="fr-FR" dirty="0">
              <a:solidFill>
                <a:srgbClr val="7030A0"/>
              </a:solidFill>
              <a:latin typeface="Bookman Old Style" pitchFamily="18" charset="0"/>
            </a:endParaRPr>
          </a:p>
          <a:p>
            <a:pPr lvl="0" indent="0" algn="just">
              <a:lnSpc>
                <a:spcPct val="114000"/>
              </a:lnSpc>
              <a:spcBef>
                <a:spcPts val="0"/>
              </a:spcBef>
              <a:spcAft>
                <a:spcPts val="1200"/>
              </a:spcAft>
              <a:buNone/>
            </a:pPr>
            <a:r>
              <a:rPr lang="fr-FR" dirty="0">
                <a:solidFill>
                  <a:srgbClr val="7030A0"/>
                </a:solidFill>
                <a:latin typeface="Bookman Old Style" pitchFamily="18" charset="0"/>
              </a:rPr>
              <a:t>Honorée pour sa résilience, sa détermination à faire éclater la vérité historique et ses appels à la réconciliation.</a:t>
            </a:r>
            <a:r>
              <a:rPr lang="fr-FR" sz="1800" dirty="0">
                <a:latin typeface="Bookman Old Style" pitchFamily="18" charset="0"/>
              </a:rPr>
              <a:t>. </a:t>
            </a:r>
          </a:p>
          <a:p>
            <a:pPr lvl="1">
              <a:buNone/>
            </a:pPr>
            <a:endParaRPr lang="fr-CA" b="1" i="1" dirty="0">
              <a:latin typeface="Bookman Old Style" panose="02050604050505020204" pitchFamily="18" charset="0"/>
            </a:endParaRPr>
          </a:p>
          <a:p>
            <a:endParaRPr lang="fr-CA" sz="1800" dirty="0"/>
          </a:p>
          <a:p>
            <a:endParaRPr lang="fr-FR" sz="1800" dirty="0"/>
          </a:p>
        </p:txBody>
      </p:sp>
      <p:sp>
        <p:nvSpPr>
          <p:cNvPr id="5" name="AutoShape 2">
            <a:extLst>
              <a:ext uri="{FF2B5EF4-FFF2-40B4-BE49-F238E27FC236}">
                <a16:creationId xmlns:a16="http://schemas.microsoft.com/office/drawing/2014/main" id="{7CC0D2C7-CF1F-44EB-AEA0-9A111CABFB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Mukashema Esperance Archives - Rugali - Amakuru">
            <a:extLst>
              <a:ext uri="{FF2B5EF4-FFF2-40B4-BE49-F238E27FC236}">
                <a16:creationId xmlns:a16="http://schemas.microsoft.com/office/drawing/2014/main" id="{AC1E445B-4054-475E-AC8E-3C30D546076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6128" y="1981200"/>
            <a:ext cx="5171439" cy="388789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3">
            <a:extLst>
              <a:ext uri="{FF2B5EF4-FFF2-40B4-BE49-F238E27FC236}">
                <a16:creationId xmlns:a16="http://schemas.microsoft.com/office/drawing/2014/main" id="{5B1F1179-E7F1-4DBE-B4C9-2FB98C936B7E}"/>
              </a:ext>
            </a:extLst>
          </p:cNvPr>
          <p:cNvSpPr txBox="1">
            <a:spLocks/>
          </p:cNvSpPr>
          <p:nvPr/>
        </p:nvSpPr>
        <p:spPr>
          <a:xfrm>
            <a:off x="5843337" y="1908977"/>
            <a:ext cx="5921943" cy="689840"/>
          </a:xfrm>
          <a:prstGeom prst="rect">
            <a:avLst/>
          </a:prstGeom>
        </p:spPr>
        <p:txBody>
          <a:bodyPr vert="horz" lIns="0" tIns="45720" rIns="0" bIns="45720" rtlCol="0">
            <a:normAutofit/>
          </a:bodyPr>
          <a:lstStyle/>
          <a:p>
            <a:pPr marL="384048" marR="0" lvl="1" indent="-182880" algn="l" defTabSz="914400" rtl="0" eaLnBrk="1" fontAlgn="auto" latinLnBrk="0" hangingPunct="1">
              <a:lnSpc>
                <a:spcPct val="90000"/>
              </a:lnSpc>
              <a:spcBef>
                <a:spcPts val="200"/>
              </a:spcBef>
              <a:spcAft>
                <a:spcPts val="400"/>
              </a:spcAft>
              <a:buClr>
                <a:schemeClr val="accent3"/>
              </a:buClr>
              <a:buSzTx/>
              <a:buFont typeface="Calibri" pitchFamily="34" charset="0"/>
              <a:buChar char="◦"/>
              <a:tabLst/>
              <a:defRPr/>
            </a:pPr>
            <a:r>
              <a:rPr kumimoji="0" lang="fr-CA" sz="3000" b="1" i="1" u="none" strike="noStrike" kern="1200" cap="none" spc="0" normalizeH="0" baseline="0" noProof="0" dirty="0">
                <a:ln>
                  <a:noFill/>
                </a:ln>
                <a:solidFill>
                  <a:schemeClr val="tx1">
                    <a:lumMod val="75000"/>
                    <a:lumOff val="25000"/>
                  </a:schemeClr>
                </a:solidFill>
                <a:effectLst/>
                <a:uLnTx/>
                <a:uFillTx/>
                <a:latin typeface="Bookman Old Style" panose="02050604050505020204" pitchFamily="18" charset="0"/>
                <a:ea typeface="+mn-ea"/>
                <a:cs typeface="+mn-cs"/>
              </a:rPr>
              <a:t>Espérance Mukashema</a:t>
            </a:r>
          </a:p>
          <a:p>
            <a:pPr marL="91440" marR="0" lvl="0" indent="-91440" algn="l" defTabSz="914400" rtl="0" eaLnBrk="1" fontAlgn="auto" latinLnBrk="0" hangingPunct="1">
              <a:lnSpc>
                <a:spcPct val="90000"/>
              </a:lnSpc>
              <a:spcBef>
                <a:spcPts val="1200"/>
              </a:spcBef>
              <a:spcAft>
                <a:spcPts val="200"/>
              </a:spcAft>
              <a:buClr>
                <a:schemeClr val="accent3"/>
              </a:buClr>
              <a:buSzPct val="100000"/>
              <a:buFont typeface="Calibri" panose="020F0502020204030204" pitchFamily="34" charset="0"/>
              <a:buChar char=" "/>
              <a:tabLst/>
              <a:defRPr/>
            </a:pPr>
            <a:endParaRPr kumimoji="0" lang="fr-CA"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a:p>
            <a:pPr marL="91440" marR="0" lvl="0" indent="-91440" algn="l" defTabSz="914400" rtl="0" eaLnBrk="1" fontAlgn="auto" latinLnBrk="0" hangingPunct="1">
              <a:lnSpc>
                <a:spcPct val="90000"/>
              </a:lnSpc>
              <a:spcBef>
                <a:spcPts val="1200"/>
              </a:spcBef>
              <a:spcAft>
                <a:spcPts val="200"/>
              </a:spcAft>
              <a:buClr>
                <a:schemeClr val="accent3"/>
              </a:buClr>
              <a:buSzPct val="100000"/>
              <a:buFont typeface="Calibri" panose="020F0502020204030204" pitchFamily="34" charset="0"/>
              <a:buChar char=" "/>
              <a:tabLst/>
              <a:defRPr/>
            </a:pPr>
            <a:endParaRPr kumimoji="0" lang="fr-FR" sz="2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1242246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6798">
              <a:srgbClr val="7030A0"/>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CAC2B8-2E83-4F2E-AD41-599537FF75F0}"/>
              </a:ext>
            </a:extLst>
          </p:cNvPr>
          <p:cNvSpPr>
            <a:spLocks noGrp="1"/>
          </p:cNvSpPr>
          <p:nvPr>
            <p:ph type="title"/>
          </p:nvPr>
        </p:nvSpPr>
        <p:spPr>
          <a:xfrm>
            <a:off x="0" y="0"/>
            <a:ext cx="12191999" cy="1185864"/>
          </a:xfrm>
          <a:solidFill>
            <a:srgbClr val="7030A0"/>
          </a:solidFill>
        </p:spPr>
        <p:txBody>
          <a:bodyPr>
            <a:normAutofit/>
          </a:bodyPr>
          <a:lstStyle/>
          <a:p>
            <a:r>
              <a:rPr lang="fr-CA" sz="4400" dirty="0">
                <a:solidFill>
                  <a:schemeClr val="tx1"/>
                </a:solidFill>
                <a:latin typeface="Bookman Old Style" pitchFamily="18" charset="0"/>
              </a:rPr>
              <a:t>    Lauréate 2021 : Rwanda- Belgique</a:t>
            </a:r>
            <a:endParaRPr lang="fr-FR" sz="4400" dirty="0">
              <a:solidFill>
                <a:schemeClr val="tx1"/>
              </a:solidFill>
              <a:latin typeface="Bookman Old Style" pitchFamily="18" charset="0"/>
            </a:endParaRPr>
          </a:p>
        </p:txBody>
      </p:sp>
      <p:sp>
        <p:nvSpPr>
          <p:cNvPr id="5" name="Espace réservé du texte 4">
            <a:extLst>
              <a:ext uri="{FF2B5EF4-FFF2-40B4-BE49-F238E27FC236}">
                <a16:creationId xmlns:a16="http://schemas.microsoft.com/office/drawing/2014/main" id="{A79F70B3-B088-4530-9BC3-CFC845ACC590}"/>
              </a:ext>
            </a:extLst>
          </p:cNvPr>
          <p:cNvSpPr>
            <a:spLocks noGrp="1"/>
          </p:cNvSpPr>
          <p:nvPr>
            <p:ph type="body" sz="quarter" idx="3"/>
          </p:nvPr>
        </p:nvSpPr>
        <p:spPr>
          <a:xfrm>
            <a:off x="5498432" y="1846052"/>
            <a:ext cx="5835335" cy="736282"/>
          </a:xfrm>
        </p:spPr>
        <p:txBody>
          <a:bodyPr>
            <a:noAutofit/>
          </a:bodyPr>
          <a:lstStyle/>
          <a:p>
            <a:r>
              <a:rPr lang="fr-CA" sz="3000" b="1" i="1" cap="none" dirty="0">
                <a:latin typeface="Bookman Old Style" panose="02050604050505020204" pitchFamily="18" charset="0"/>
              </a:rPr>
              <a:t>Marie Béatrice Umutesi</a:t>
            </a:r>
            <a:endParaRPr lang="fr-FR" sz="3000" b="1" i="1" cap="none" dirty="0">
              <a:latin typeface="Bookman Old Style" panose="02050604050505020204" pitchFamily="18" charset="0"/>
            </a:endParaRPr>
          </a:p>
        </p:txBody>
      </p:sp>
      <p:sp>
        <p:nvSpPr>
          <p:cNvPr id="7" name="Espace réservé du contenu 6">
            <a:extLst>
              <a:ext uri="{FF2B5EF4-FFF2-40B4-BE49-F238E27FC236}">
                <a16:creationId xmlns:a16="http://schemas.microsoft.com/office/drawing/2014/main" id="{90F5B436-E6C3-4D7C-B0D2-77D37A0B825E}"/>
              </a:ext>
            </a:extLst>
          </p:cNvPr>
          <p:cNvSpPr>
            <a:spLocks noGrp="1"/>
          </p:cNvSpPr>
          <p:nvPr>
            <p:ph sz="quarter" idx="4"/>
          </p:nvPr>
        </p:nvSpPr>
        <p:spPr>
          <a:xfrm>
            <a:off x="4343400" y="2582333"/>
            <a:ext cx="7603958" cy="4010972"/>
          </a:xfrm>
        </p:spPr>
        <p:txBody>
          <a:bodyPr>
            <a:normAutofit fontScale="47500" lnSpcReduction="20000"/>
          </a:bodyPr>
          <a:lstStyle/>
          <a:p>
            <a:pPr indent="0" algn="just">
              <a:lnSpc>
                <a:spcPct val="134000"/>
              </a:lnSpc>
              <a:spcBef>
                <a:spcPts val="0"/>
              </a:spcBef>
              <a:spcAft>
                <a:spcPts val="1000"/>
              </a:spcAft>
              <a:buNone/>
            </a:pPr>
            <a:r>
              <a:rPr lang="fr-FR" sz="4200" dirty="0">
                <a:latin typeface="Bookman Old Style" pitchFamily="18" charset="0"/>
              </a:rPr>
              <a:t>Rescapée des massacres de réfugiés hutus au Zaïre. Auteur de </a:t>
            </a:r>
            <a:r>
              <a:rPr lang="fr-FR" sz="4200" i="1" dirty="0">
                <a:latin typeface="Bookman Old Style" pitchFamily="18" charset="0"/>
              </a:rPr>
              <a:t>Fuir ou mourir au Zaïre. Le vécu d’une réfugiée rwandaise. </a:t>
            </a:r>
          </a:p>
          <a:p>
            <a:pPr indent="0" algn="just">
              <a:lnSpc>
                <a:spcPct val="134000"/>
              </a:lnSpc>
              <a:spcBef>
                <a:spcPts val="0"/>
              </a:spcBef>
              <a:spcAft>
                <a:spcPts val="1000"/>
              </a:spcAft>
              <a:buNone/>
            </a:pPr>
            <a:r>
              <a:rPr lang="fr-FR" sz="4200" dirty="0">
                <a:latin typeface="Bookman Old Style" pitchFamily="18" charset="0"/>
              </a:rPr>
              <a:t>Fondatrice des associations belges SERCOM  et  AZECA.</a:t>
            </a:r>
            <a:endParaRPr lang="fr-FR" sz="3600" dirty="0">
              <a:latin typeface="Bookman Old Style" pitchFamily="18" charset="0"/>
            </a:endParaRPr>
          </a:p>
          <a:p>
            <a:pPr indent="0" algn="just">
              <a:lnSpc>
                <a:spcPct val="114000"/>
              </a:lnSpc>
            </a:pPr>
            <a:endParaRPr lang="fr-FR" sz="2200" dirty="0">
              <a:latin typeface="Bookman Old Style" pitchFamily="18" charset="0"/>
            </a:endParaRPr>
          </a:p>
          <a:p>
            <a:pPr indent="0" algn="just">
              <a:lnSpc>
                <a:spcPct val="114000"/>
              </a:lnSpc>
            </a:pPr>
            <a:endParaRPr lang="fr-FR" sz="2200" dirty="0">
              <a:latin typeface="Bookman Old Style" pitchFamily="18" charset="0"/>
            </a:endParaRPr>
          </a:p>
          <a:p>
            <a:pPr indent="0" algn="just">
              <a:lnSpc>
                <a:spcPct val="134000"/>
              </a:lnSpc>
              <a:spcBef>
                <a:spcPts val="0"/>
              </a:spcBef>
              <a:spcAft>
                <a:spcPts val="1200"/>
              </a:spcAft>
              <a:buNone/>
            </a:pPr>
            <a:r>
              <a:rPr lang="fr-FR" sz="4200" dirty="0">
                <a:solidFill>
                  <a:srgbClr val="7030A0"/>
                </a:solidFill>
                <a:latin typeface="Bookman Old Style" pitchFamily="18" charset="0"/>
              </a:rPr>
              <a:t>Honorée pour ses témoignages, ses actions de sensibilisation et sa volonté à réconcilier les Rwandais par la reconnaissance de toutes les victimes.  Sans oublier son engagement actuel dans l’accueil des plus démunis. </a:t>
            </a:r>
          </a:p>
          <a:p>
            <a:endParaRPr lang="fr-FR" dirty="0"/>
          </a:p>
        </p:txBody>
      </p:sp>
      <p:pic>
        <p:nvPicPr>
          <p:cNvPr id="10" name="Espace réservé du contenu 9" descr="photo Marie Béatrice.jpg"/>
          <p:cNvPicPr>
            <a:picLocks noGrp="1"/>
          </p:cNvPicPr>
          <p:nvPr>
            <p:ph sz="half" idx="2"/>
          </p:nvPr>
        </p:nvPicPr>
        <p:blipFill>
          <a:blip r:embed="rId2" cstate="print"/>
          <a:stretch>
            <a:fillRect/>
          </a:stretch>
        </p:blipFill>
        <p:spPr>
          <a:xfrm>
            <a:off x="517356" y="2213809"/>
            <a:ext cx="3525255" cy="3561351"/>
          </a:xfrm>
          <a:prstGeom prst="rect">
            <a:avLst/>
          </a:prstGeom>
        </p:spPr>
      </p:pic>
    </p:spTree>
    <p:extLst>
      <p:ext uri="{BB962C8B-B14F-4D97-AF65-F5344CB8AC3E}">
        <p14:creationId xmlns:p14="http://schemas.microsoft.com/office/powerpoint/2010/main" val="427440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6798">
              <a:srgbClr val="5425CB"/>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05BD6C-7A9F-4E9D-909E-3157D493ED80}"/>
              </a:ext>
            </a:extLst>
          </p:cNvPr>
          <p:cNvSpPr>
            <a:spLocks noGrp="1"/>
          </p:cNvSpPr>
          <p:nvPr>
            <p:ph type="title"/>
          </p:nvPr>
        </p:nvSpPr>
        <p:spPr>
          <a:xfrm>
            <a:off x="784447" y="505318"/>
            <a:ext cx="10681647" cy="854239"/>
          </a:xfrm>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CA" sz="4400" dirty="0">
                <a:solidFill>
                  <a:srgbClr val="7030A0"/>
                </a:solidFill>
                <a:latin typeface="Bookman Old Style" pitchFamily="18" charset="0"/>
              </a:rPr>
              <a:t>Lauréate 2021 : Japon</a:t>
            </a:r>
            <a:endParaRPr lang="fr-FR" sz="4400" dirty="0">
              <a:solidFill>
                <a:srgbClr val="7030A0"/>
              </a:solidFill>
              <a:latin typeface="Bookman Old Style" pitchFamily="18" charset="0"/>
            </a:endParaRPr>
          </a:p>
        </p:txBody>
      </p:sp>
      <p:sp>
        <p:nvSpPr>
          <p:cNvPr id="4" name="Espace réservé du contenu 3">
            <a:extLst>
              <a:ext uri="{FF2B5EF4-FFF2-40B4-BE49-F238E27FC236}">
                <a16:creationId xmlns:a16="http://schemas.microsoft.com/office/drawing/2014/main" id="{3CA300A5-2E1A-4110-B597-6C0E01738618}"/>
              </a:ext>
            </a:extLst>
          </p:cNvPr>
          <p:cNvSpPr>
            <a:spLocks noGrp="1"/>
          </p:cNvSpPr>
          <p:nvPr>
            <p:ph sz="half" idx="2"/>
          </p:nvPr>
        </p:nvSpPr>
        <p:spPr>
          <a:xfrm>
            <a:off x="4728412" y="2045366"/>
            <a:ext cx="6749712" cy="4812634"/>
          </a:xfrm>
        </p:spPr>
        <p:txBody>
          <a:bodyPr>
            <a:normAutofit fontScale="25000" lnSpcReduction="20000"/>
          </a:bodyPr>
          <a:lstStyle/>
          <a:p>
            <a:r>
              <a:rPr lang="fr-CA" sz="3000" b="1" i="1" dirty="0">
                <a:solidFill>
                  <a:schemeClr val="tx1"/>
                </a:solidFill>
                <a:latin typeface="Bookman Old Style" panose="02050604050505020204" pitchFamily="18" charset="0"/>
              </a:rPr>
              <a:t>                  </a:t>
            </a:r>
            <a:r>
              <a:rPr lang="fr-CA" sz="12000" b="1" i="1" dirty="0">
                <a:solidFill>
                  <a:schemeClr val="tx1"/>
                </a:solidFill>
                <a:latin typeface="Bookman Old Style" panose="02050604050505020204" pitchFamily="18" charset="0"/>
              </a:rPr>
              <a:t>Masako Yonekawa</a:t>
            </a:r>
          </a:p>
          <a:p>
            <a:pPr>
              <a:lnSpc>
                <a:spcPct val="120000"/>
              </a:lnSpc>
              <a:spcBef>
                <a:spcPts val="0"/>
              </a:spcBef>
              <a:spcAft>
                <a:spcPts val="0"/>
              </a:spcAft>
            </a:pPr>
            <a:endParaRPr lang="fr-FR" sz="7200" dirty="0">
              <a:solidFill>
                <a:schemeClr val="tx1">
                  <a:lumMod val="95000"/>
                </a:schemeClr>
              </a:solidFill>
              <a:latin typeface="Bookman Old Style" pitchFamily="18" charset="0"/>
            </a:endParaRPr>
          </a:p>
          <a:p>
            <a:pPr algn="just">
              <a:lnSpc>
                <a:spcPct val="120000"/>
              </a:lnSpc>
              <a:spcBef>
                <a:spcPts val="0"/>
              </a:spcBef>
              <a:spcAft>
                <a:spcPts val="0"/>
              </a:spcAft>
            </a:pPr>
            <a:r>
              <a:rPr lang="fr-FR" sz="8000" dirty="0">
                <a:solidFill>
                  <a:schemeClr val="tx1">
                    <a:lumMod val="95000"/>
                  </a:schemeClr>
                </a:solidFill>
                <a:latin typeface="Bookman Old Style" pitchFamily="18" charset="0"/>
              </a:rPr>
              <a:t>Cadre du HCR dans la région des Grands Lacs africains à l’époque du génocide. Auteure de </a:t>
            </a:r>
            <a:r>
              <a:rPr lang="fr-FR" sz="8000" i="1" dirty="0">
                <a:solidFill>
                  <a:schemeClr val="tx1">
                    <a:lumMod val="95000"/>
                  </a:schemeClr>
                </a:solidFill>
                <a:latin typeface="Bookman Old Style" pitchFamily="18" charset="0"/>
              </a:rPr>
              <a:t>Post- Genocide Rwandan Refugees, Why They Refuse to Return ‘Home’.</a:t>
            </a:r>
            <a:r>
              <a:rPr lang="fr-FR" sz="8000" dirty="0">
                <a:solidFill>
                  <a:schemeClr val="tx1">
                    <a:lumMod val="95000"/>
                  </a:schemeClr>
                </a:solidFill>
                <a:latin typeface="Bookman Old Style" pitchFamily="18" charset="0"/>
              </a:rPr>
              <a:t> Co-représentante de l’association Rita-Congo. Conseillère pour la paix à l’agence japonaise de coopération</a:t>
            </a:r>
            <a:r>
              <a:rPr lang="fr-FR" sz="4800" dirty="0">
                <a:solidFill>
                  <a:schemeClr val="tx1">
                    <a:lumMod val="95000"/>
                  </a:schemeClr>
                </a:solidFill>
                <a:latin typeface="Bookman Old Style" pitchFamily="18" charset="0"/>
              </a:rPr>
              <a:t>.</a:t>
            </a:r>
          </a:p>
          <a:p>
            <a:pPr algn="just">
              <a:lnSpc>
                <a:spcPct val="120000"/>
              </a:lnSpc>
            </a:pPr>
            <a:endParaRPr lang="fr-FR" sz="2900" dirty="0">
              <a:latin typeface="Bookman Old Style" pitchFamily="18" charset="0"/>
            </a:endParaRPr>
          </a:p>
          <a:p>
            <a:pPr algn="just">
              <a:lnSpc>
                <a:spcPct val="120000"/>
              </a:lnSpc>
            </a:pPr>
            <a:r>
              <a:rPr lang="fr-FR" sz="8000" dirty="0">
                <a:solidFill>
                  <a:srgbClr val="5F2987"/>
                </a:solidFill>
                <a:latin typeface="Bookman Old Style" pitchFamily="18" charset="0"/>
              </a:rPr>
              <a:t>Honorée pour son engagement en faveur de la paix et de la justice, dont son plaidoyer  contre </a:t>
            </a:r>
            <a:r>
              <a:rPr lang="en-US" sz="8000" dirty="0">
                <a:solidFill>
                  <a:srgbClr val="5F2987"/>
                </a:solidFill>
                <a:latin typeface="Bookman Old Style" pitchFamily="18" charset="0"/>
              </a:rPr>
              <a:t>l’invocation de la clause de cessation du statut de réfugiés pour les réfugiés rwandais.</a:t>
            </a:r>
            <a:r>
              <a:rPr lang="fr-FR" sz="8000" dirty="0">
                <a:solidFill>
                  <a:srgbClr val="5F2987"/>
                </a:solidFill>
                <a:latin typeface="Bookman Old Style" pitchFamily="18" charset="0"/>
              </a:rPr>
              <a:t> </a:t>
            </a:r>
          </a:p>
          <a:p>
            <a:endParaRPr lang="fr-FR" sz="3000" b="1" i="1" dirty="0">
              <a:solidFill>
                <a:schemeClr val="tx1"/>
              </a:solidFill>
              <a:latin typeface="Bookman Old Style" panose="02050604050505020204" pitchFamily="18" charset="0"/>
            </a:endParaRPr>
          </a:p>
        </p:txBody>
      </p:sp>
      <p:pic>
        <p:nvPicPr>
          <p:cNvPr id="1026" name="Picture 2" descr="Aperçu de l’image">
            <a:extLst>
              <a:ext uri="{FF2B5EF4-FFF2-40B4-BE49-F238E27FC236}">
                <a16:creationId xmlns:a16="http://schemas.microsoft.com/office/drawing/2014/main" id="{9882F2F1-883F-4337-A888-F040475C2CFE}"/>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23488" y="1997241"/>
            <a:ext cx="3582939"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03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6798">
              <a:schemeClr val="bg2">
                <a:lumMod val="75000"/>
              </a:schemeClr>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7E0C7-4DA6-487A-B804-ED8D8E4E495F}"/>
              </a:ext>
            </a:extLst>
          </p:cNvPr>
          <p:cNvSpPr>
            <a:spLocks noGrp="1"/>
          </p:cNvSpPr>
          <p:nvPr>
            <p:ph type="title"/>
          </p:nvPr>
        </p:nvSpPr>
        <p:spPr>
          <a:xfrm>
            <a:off x="857153" y="544421"/>
            <a:ext cx="9656064" cy="926433"/>
          </a:xfrm>
        </p:spPr>
        <p:txBody>
          <a:bodyPr>
            <a:normAutofit/>
          </a:bodyPr>
          <a:lstStyle/>
          <a:p>
            <a:r>
              <a:rPr lang="fr-CA" sz="4400" dirty="0">
                <a:solidFill>
                  <a:schemeClr val="tx1">
                    <a:lumMod val="95000"/>
                  </a:schemeClr>
                </a:solidFill>
                <a:latin typeface="Bookman Old Style" panose="02050604050505020204" pitchFamily="18" charset="0"/>
              </a:rPr>
              <a:t>Lauréat</a:t>
            </a:r>
            <a:r>
              <a:rPr lang="fr-CA" sz="4400" dirty="0">
                <a:solidFill>
                  <a:schemeClr val="accent6">
                    <a:lumMod val="50000"/>
                  </a:schemeClr>
                </a:solidFill>
                <a:latin typeface="Bookman Old Style" panose="02050604050505020204" pitchFamily="18" charset="0"/>
              </a:rPr>
              <a:t>  </a:t>
            </a:r>
            <a:r>
              <a:rPr lang="fr-CA" sz="4400" dirty="0">
                <a:solidFill>
                  <a:schemeClr val="tx1">
                    <a:lumMod val="95000"/>
                  </a:schemeClr>
                </a:solidFill>
                <a:latin typeface="Bookman Old Style" panose="02050604050505020204" pitchFamily="18" charset="0"/>
              </a:rPr>
              <a:t>2022 : Canada </a:t>
            </a:r>
            <a:endParaRPr lang="fr-FR" sz="4400" dirty="0">
              <a:solidFill>
                <a:schemeClr val="tx1">
                  <a:lumMod val="95000"/>
                </a:schemeClr>
              </a:solidFill>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E4093159-4E44-4FCE-B3CE-F1D3B218A72E}"/>
              </a:ext>
            </a:extLst>
          </p:cNvPr>
          <p:cNvSpPr>
            <a:spLocks noGrp="1"/>
          </p:cNvSpPr>
          <p:nvPr>
            <p:ph sz="half" idx="2"/>
          </p:nvPr>
        </p:nvSpPr>
        <p:spPr>
          <a:xfrm>
            <a:off x="6143926" y="1930964"/>
            <a:ext cx="4843162" cy="469336"/>
          </a:xfrm>
        </p:spPr>
        <p:txBody>
          <a:bodyPr>
            <a:noAutofit/>
          </a:bodyPr>
          <a:lstStyle/>
          <a:p>
            <a:pPr marL="0" indent="0">
              <a:buNone/>
            </a:pPr>
            <a:r>
              <a:rPr lang="fr-CA" sz="3000" b="1" i="1" dirty="0">
                <a:latin typeface="Bookman Old Style" panose="02050604050505020204" pitchFamily="18" charset="0"/>
              </a:rPr>
              <a:t>           John Philpot</a:t>
            </a:r>
            <a:endParaRPr lang="fr-FR" sz="3000" b="1" i="1" dirty="0">
              <a:latin typeface="Bookman Old Style" panose="02050604050505020204" pitchFamily="18" charset="0"/>
            </a:endParaRPr>
          </a:p>
        </p:txBody>
      </p:sp>
      <p:sp>
        <p:nvSpPr>
          <p:cNvPr id="6" name="ZoneTexte 5">
            <a:extLst>
              <a:ext uri="{FF2B5EF4-FFF2-40B4-BE49-F238E27FC236}">
                <a16:creationId xmlns:a16="http://schemas.microsoft.com/office/drawing/2014/main" id="{757EE303-1492-4970-B19B-7C9F827B7014}"/>
              </a:ext>
            </a:extLst>
          </p:cNvPr>
          <p:cNvSpPr txBox="1"/>
          <p:nvPr/>
        </p:nvSpPr>
        <p:spPr>
          <a:xfrm>
            <a:off x="5314950" y="2500308"/>
            <a:ext cx="6243637" cy="1631216"/>
          </a:xfrm>
          <a:prstGeom prst="rect">
            <a:avLst/>
          </a:prstGeom>
          <a:noFill/>
        </p:spPr>
        <p:txBody>
          <a:bodyPr wrap="square">
            <a:spAutoFit/>
          </a:bodyPr>
          <a:lstStyle/>
          <a:p>
            <a:pPr lvl="0" algn="just"/>
            <a:r>
              <a:rPr lang="fr-FR" sz="2000" dirty="0">
                <a:latin typeface="Bookman Old Style" pitchFamily="18" charset="0"/>
              </a:rPr>
              <a:t>Avocat spécialiste en droit pénal international. Président du Réseau d'Appui aux Prisonniers Politiques Rwandais). Co-éditeur de l’ouvrage collectif </a:t>
            </a:r>
            <a:r>
              <a:rPr lang="fr-FR" sz="2000" i="1" dirty="0">
                <a:latin typeface="Bookman Old Style" pitchFamily="18" charset="0"/>
              </a:rPr>
              <a:t>Justice belied </a:t>
            </a:r>
            <a:r>
              <a:rPr lang="fr-FR" sz="2000" dirty="0">
                <a:latin typeface="Bookman Old Style" pitchFamily="18" charset="0"/>
              </a:rPr>
              <a:t>sur les déséquilibres de la Justice Pénale Internationale.</a:t>
            </a:r>
            <a:endParaRPr lang="it-CH" sz="2000" kern="1200" dirty="0">
              <a:solidFill>
                <a:schemeClr val="bg1"/>
              </a:solidFill>
              <a:latin typeface="Bookman Old Style" pitchFamily="18" charset="0"/>
            </a:endParaRPr>
          </a:p>
        </p:txBody>
      </p:sp>
      <p:sp>
        <p:nvSpPr>
          <p:cNvPr id="8" name="ZoneTexte 7">
            <a:extLst>
              <a:ext uri="{FF2B5EF4-FFF2-40B4-BE49-F238E27FC236}">
                <a16:creationId xmlns:a16="http://schemas.microsoft.com/office/drawing/2014/main" id="{BAAE03EA-E9BC-4933-B118-682A0562C626}"/>
              </a:ext>
            </a:extLst>
          </p:cNvPr>
          <p:cNvSpPr txBox="1"/>
          <p:nvPr/>
        </p:nvSpPr>
        <p:spPr>
          <a:xfrm>
            <a:off x="5372101" y="4367032"/>
            <a:ext cx="6257924" cy="1938992"/>
          </a:xfrm>
          <a:prstGeom prst="rect">
            <a:avLst/>
          </a:prstGeom>
          <a:noFill/>
        </p:spPr>
        <p:txBody>
          <a:bodyPr wrap="square">
            <a:spAutoFit/>
          </a:bodyPr>
          <a:lstStyle/>
          <a:p>
            <a:pPr algn="just"/>
            <a:r>
              <a:rPr lang="fr-FR" sz="2000" dirty="0">
                <a:solidFill>
                  <a:schemeClr val="bg1"/>
                </a:solidFill>
                <a:latin typeface="Bookman Old Style" pitchFamily="18" charset="0"/>
              </a:rPr>
              <a:t>Honoré pour son combat pour le droit à choisir son avocat devant une juridiction internationale, en particulier devant le TPIR, et pour sa détermination à défendre les victimes des mensonges de l’histoire</a:t>
            </a:r>
            <a:r>
              <a:rPr lang="fr-FR" sz="2000" dirty="0">
                <a:solidFill>
                  <a:schemeClr val="bg1"/>
                </a:solidFill>
              </a:rPr>
              <a:t>.</a:t>
            </a:r>
          </a:p>
          <a:p>
            <a:pPr lvl="0" algn="just" rtl="0"/>
            <a:endParaRPr lang="it-CH" sz="2000" dirty="0">
              <a:solidFill>
                <a:schemeClr val="bg1"/>
              </a:solidFill>
              <a:latin typeface="Bookman Old Style" panose="02050604050505020204" pitchFamily="18" charset="0"/>
            </a:endParaRPr>
          </a:p>
        </p:txBody>
      </p:sp>
      <p:pic>
        <p:nvPicPr>
          <p:cNvPr id="9" name="Espace réservé du contenu 8" descr="C:\Users\PRO\AppData\Local\Temp\DSC_0355.JPG"/>
          <p:cNvPicPr>
            <a:picLocks noGrp="1"/>
          </p:cNvPicPr>
          <p:nvPr>
            <p:ph sz="half" idx="1"/>
          </p:nvPr>
        </p:nvPicPr>
        <p:blipFill>
          <a:blip r:embed="rId2" cstate="print"/>
          <a:srcRect/>
          <a:stretch>
            <a:fillRect/>
          </a:stretch>
        </p:blipFill>
        <p:spPr bwMode="auto">
          <a:xfrm>
            <a:off x="514349" y="2428875"/>
            <a:ext cx="4471989" cy="3157538"/>
          </a:xfrm>
          <a:prstGeom prst="rect">
            <a:avLst/>
          </a:prstGeom>
          <a:noFill/>
          <a:ln w="9525">
            <a:noFill/>
            <a:miter lim="800000"/>
            <a:headEnd/>
            <a:tailEnd/>
          </a:ln>
        </p:spPr>
      </p:pic>
    </p:spTree>
    <p:extLst>
      <p:ext uri="{BB962C8B-B14F-4D97-AF65-F5344CB8AC3E}">
        <p14:creationId xmlns:p14="http://schemas.microsoft.com/office/powerpoint/2010/main" val="2119767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A608DB-D3A7-44DA-A99A-43451350065D}"/>
              </a:ext>
            </a:extLst>
          </p:cNvPr>
          <p:cNvSpPr>
            <a:spLocks noGrp="1"/>
          </p:cNvSpPr>
          <p:nvPr>
            <p:ph type="title"/>
          </p:nvPr>
        </p:nvSpPr>
        <p:spPr>
          <a:xfrm>
            <a:off x="0" y="0"/>
            <a:ext cx="12192000" cy="1267097"/>
          </a:xfrm>
          <a:solidFill>
            <a:schemeClr val="accent1"/>
          </a:solidFill>
        </p:spPr>
        <p:txBody>
          <a:bodyPr>
            <a:normAutofit fontScale="90000"/>
          </a:bodyPr>
          <a:lstStyle/>
          <a:p>
            <a:br>
              <a:rPr lang="fr-CA" sz="2000" dirty="0"/>
            </a:br>
            <a:br>
              <a:rPr lang="fr-CA" sz="2000" dirty="0"/>
            </a:br>
            <a:br>
              <a:rPr lang="fr-CA" sz="2000" dirty="0"/>
            </a:br>
            <a:br>
              <a:rPr lang="fr-CA" sz="2000" dirty="0"/>
            </a:br>
            <a:br>
              <a:rPr lang="fr-CA" sz="2000" dirty="0"/>
            </a:br>
            <a:br>
              <a:rPr lang="fr-CA" sz="2000" dirty="0"/>
            </a:br>
            <a:br>
              <a:rPr lang="fr-CA" sz="2000" dirty="0"/>
            </a:br>
            <a:br>
              <a:rPr lang="fr-CA" sz="2000" dirty="0"/>
            </a:br>
            <a:br>
              <a:rPr lang="fr-CA" sz="2000" dirty="0"/>
            </a:br>
            <a:br>
              <a:rPr lang="fr-CA" sz="2000"/>
            </a:br>
            <a:r>
              <a:rPr lang="fr-CA" sz="4000" b="1">
                <a:solidFill>
                  <a:schemeClr val="bg1"/>
                </a:solidFill>
                <a:latin typeface="Bookman Old Style" panose="02050604050505020204" pitchFamily="18" charset="0"/>
              </a:rPr>
              <a:t>JURY </a:t>
            </a:r>
            <a:r>
              <a:rPr lang="fr-CA" sz="3600" b="1">
                <a:solidFill>
                  <a:schemeClr val="bg1"/>
                </a:solidFill>
                <a:latin typeface="Bookman Old Style" panose="02050604050505020204" pitchFamily="18" charset="0"/>
              </a:rPr>
              <a:t>2022 : </a:t>
            </a:r>
            <a:r>
              <a:rPr lang="fr-CA" sz="2700" b="1">
                <a:solidFill>
                  <a:schemeClr val="tx1"/>
                </a:solidFill>
              </a:rPr>
              <a:t>Marie </a:t>
            </a:r>
            <a:r>
              <a:rPr lang="fr-CA" sz="2700" b="1" dirty="0">
                <a:solidFill>
                  <a:schemeClr val="tx1"/>
                </a:solidFill>
              </a:rPr>
              <a:t>Roger Biloa</a:t>
            </a:r>
            <a:r>
              <a:rPr lang="fr-CA" sz="2000" dirty="0"/>
              <a:t>, </a:t>
            </a:r>
            <a:r>
              <a:rPr lang="fr-CA" sz="2000" b="1" dirty="0"/>
              <a:t>présidente</a:t>
            </a:r>
            <a:r>
              <a:rPr lang="fr-CA" sz="2000" dirty="0"/>
              <a:t> , </a:t>
            </a:r>
            <a:r>
              <a:rPr lang="fr-CA" sz="2700" b="1" dirty="0"/>
              <a:t>Joan Carrero </a:t>
            </a:r>
            <a:r>
              <a:rPr lang="fr-CA" sz="2000" dirty="0"/>
              <a:t>, </a:t>
            </a:r>
            <a:r>
              <a:rPr lang="fr-CA" sz="2000" b="1" dirty="0"/>
              <a:t>vice -président </a:t>
            </a:r>
            <a:br>
              <a:rPr lang="fr-CA" sz="2000" dirty="0"/>
            </a:br>
            <a:r>
              <a:rPr lang="fr-CA" sz="2000" b="1" dirty="0">
                <a:solidFill>
                  <a:schemeClr val="tx1"/>
                </a:solidFill>
              </a:rPr>
              <a:t>Jacqueline Mukamihigo</a:t>
            </a:r>
            <a:r>
              <a:rPr lang="fr-CA" sz="2000" dirty="0"/>
              <a:t>, </a:t>
            </a:r>
            <a:r>
              <a:rPr lang="fr-CA" sz="2000" b="1" dirty="0">
                <a:solidFill>
                  <a:schemeClr val="bg1"/>
                </a:solidFill>
              </a:rPr>
              <a:t>Gloria Uwishema</a:t>
            </a:r>
            <a:r>
              <a:rPr lang="fr-CA" sz="2000" b="1" dirty="0"/>
              <a:t>,  Kami Runyinya  </a:t>
            </a:r>
            <a:r>
              <a:rPr lang="fr-CA" sz="2000" b="1" dirty="0">
                <a:solidFill>
                  <a:schemeClr val="bg1"/>
                </a:solidFill>
              </a:rPr>
              <a:t>Marcelline Nduwamungu</a:t>
            </a:r>
            <a:r>
              <a:rPr lang="fr-CA" sz="2000" b="1" dirty="0"/>
              <a:t>, Perpétue Muramutse, </a:t>
            </a:r>
            <a:r>
              <a:rPr lang="fr-CA" sz="2000" b="1" dirty="0">
                <a:solidFill>
                  <a:schemeClr val="bg1"/>
                </a:solidFill>
              </a:rPr>
              <a:t>Thérèse  Sbolgi Claeys </a:t>
            </a:r>
            <a:r>
              <a:rPr lang="fr-CA" sz="2000" b="1" dirty="0"/>
              <a:t>, </a:t>
            </a:r>
            <a:r>
              <a:rPr lang="fr-CA" sz="2000" b="1" dirty="0">
                <a:solidFill>
                  <a:schemeClr val="tx2">
                    <a:lumMod val="10000"/>
                  </a:schemeClr>
                </a:solidFill>
              </a:rPr>
              <a:t>membres.</a:t>
            </a:r>
            <a:br>
              <a:rPr lang="fr-FR" sz="2000" dirty="0">
                <a:solidFill>
                  <a:schemeClr val="tx2">
                    <a:lumMod val="10000"/>
                  </a:schemeClr>
                </a:solidFill>
              </a:rPr>
            </a:br>
            <a:endParaRPr lang="fr-FR" sz="2000" dirty="0">
              <a:solidFill>
                <a:schemeClr val="tx2">
                  <a:lumMod val="10000"/>
                </a:schemeClr>
              </a:solidFill>
            </a:endParaRPr>
          </a:p>
        </p:txBody>
      </p:sp>
      <p:sp>
        <p:nvSpPr>
          <p:cNvPr id="3" name="Espace réservé du texte 2">
            <a:extLst>
              <a:ext uri="{FF2B5EF4-FFF2-40B4-BE49-F238E27FC236}">
                <a16:creationId xmlns:a16="http://schemas.microsoft.com/office/drawing/2014/main" id="{D78DAD6A-ECFE-41EF-9A5E-D0C4F17F6A74}"/>
              </a:ext>
            </a:extLst>
          </p:cNvPr>
          <p:cNvSpPr>
            <a:spLocks noGrp="1"/>
          </p:cNvSpPr>
          <p:nvPr>
            <p:ph type="body" idx="1"/>
          </p:nvPr>
        </p:nvSpPr>
        <p:spPr>
          <a:xfrm>
            <a:off x="752856" y="1318505"/>
            <a:ext cx="343483" cy="2312968"/>
          </a:xfrm>
        </p:spPr>
        <p:txBody>
          <a:bodyPr>
            <a:normAutofit lnSpcReduction="10000"/>
          </a:bodyPr>
          <a:lstStyle/>
          <a:p>
            <a:r>
              <a:rPr lang="fr-CA" sz="2400" dirty="0">
                <a:solidFill>
                  <a:schemeClr val="accent5">
                    <a:lumMod val="75000"/>
                  </a:schemeClr>
                </a:solidFill>
              </a:rPr>
              <a:t>R</a:t>
            </a:r>
          </a:p>
          <a:p>
            <a:r>
              <a:rPr lang="fr-CA" sz="2400" dirty="0">
                <a:solidFill>
                  <a:schemeClr val="accent5">
                    <a:lumMod val="75000"/>
                  </a:schemeClr>
                </a:solidFill>
              </a:rPr>
              <a:t>i</a:t>
            </a:r>
          </a:p>
          <a:p>
            <a:r>
              <a:rPr lang="fr-CA" sz="2400" dirty="0">
                <a:solidFill>
                  <a:schemeClr val="accent5">
                    <a:lumMod val="75000"/>
                  </a:schemeClr>
                </a:solidFill>
              </a:rPr>
              <a:t>F</a:t>
            </a:r>
          </a:p>
          <a:p>
            <a:r>
              <a:rPr lang="fr-CA" sz="2400" dirty="0">
                <a:solidFill>
                  <a:schemeClr val="accent5">
                    <a:lumMod val="75000"/>
                  </a:schemeClr>
                </a:solidFill>
              </a:rPr>
              <a:t>D</a:t>
            </a:r>
          </a:p>
          <a:p>
            <a:r>
              <a:rPr lang="fr-CA" sz="2400" dirty="0">
                <a:solidFill>
                  <a:schemeClr val="accent5">
                    <a:lumMod val="75000"/>
                  </a:schemeClr>
                </a:solidFill>
              </a:rPr>
              <a:t>P</a:t>
            </a:r>
            <a:endParaRPr lang="fr-FR" sz="2400" dirty="0">
              <a:solidFill>
                <a:schemeClr val="accent5">
                  <a:lumMod val="75000"/>
                </a:schemeClr>
              </a:solidFill>
            </a:endParaRPr>
          </a:p>
        </p:txBody>
      </p:sp>
      <p:sp>
        <p:nvSpPr>
          <p:cNvPr id="5" name="Espace réservé du texte 4">
            <a:extLst>
              <a:ext uri="{FF2B5EF4-FFF2-40B4-BE49-F238E27FC236}">
                <a16:creationId xmlns:a16="http://schemas.microsoft.com/office/drawing/2014/main" id="{6F37FC94-032B-4490-9029-7AE9ACD82154}"/>
              </a:ext>
            </a:extLst>
          </p:cNvPr>
          <p:cNvSpPr>
            <a:spLocks noGrp="1"/>
          </p:cNvSpPr>
          <p:nvPr>
            <p:ph type="body" sz="quarter" idx="3"/>
          </p:nvPr>
        </p:nvSpPr>
        <p:spPr>
          <a:xfrm>
            <a:off x="8711867" y="3735772"/>
            <a:ext cx="531845" cy="2745307"/>
          </a:xfrm>
        </p:spPr>
        <p:txBody>
          <a:bodyPr>
            <a:normAutofit/>
          </a:bodyPr>
          <a:lstStyle/>
          <a:p>
            <a:r>
              <a:rPr lang="fr-CA" sz="2400" dirty="0"/>
              <a:t>R</a:t>
            </a:r>
          </a:p>
          <a:p>
            <a:r>
              <a:rPr lang="fr-CA" sz="2400" dirty="0"/>
              <a:t>i</a:t>
            </a:r>
          </a:p>
          <a:p>
            <a:r>
              <a:rPr lang="fr-CA" sz="2400" dirty="0"/>
              <a:t>f</a:t>
            </a:r>
          </a:p>
          <a:p>
            <a:r>
              <a:rPr lang="fr-CA" sz="2400" dirty="0"/>
              <a:t>D</a:t>
            </a:r>
          </a:p>
          <a:p>
            <a:r>
              <a:rPr lang="fr-CA" sz="2400" dirty="0"/>
              <a:t>P</a:t>
            </a:r>
            <a:endParaRPr lang="fr-FR" sz="2400" dirty="0"/>
          </a:p>
        </p:txBody>
      </p:sp>
      <p:pic>
        <p:nvPicPr>
          <p:cNvPr id="8" name="Picture 2" descr="Marie-Roger Biloa – World Policy Conference">
            <a:extLst>
              <a:ext uri="{FF2B5EF4-FFF2-40B4-BE49-F238E27FC236}">
                <a16:creationId xmlns:a16="http://schemas.microsoft.com/office/drawing/2014/main" id="{F96B3529-A793-47DA-A6CF-29481CECFCC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408921" y="1171923"/>
            <a:ext cx="2750139" cy="258458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rxius de Paz, Libertad, Fraternidad... - L'HORA">
            <a:extLst>
              <a:ext uri="{FF2B5EF4-FFF2-40B4-BE49-F238E27FC236}">
                <a16:creationId xmlns:a16="http://schemas.microsoft.com/office/drawing/2014/main" id="{F7A2048F-B9CC-4FFE-8773-AF15970E1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125" y="1294428"/>
            <a:ext cx="3148769" cy="2370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Notre 101ème fan à faire parti de notre fanclub sur facebook">
            <a:extLst>
              <a:ext uri="{FF2B5EF4-FFF2-40B4-BE49-F238E27FC236}">
                <a16:creationId xmlns:a16="http://schemas.microsoft.com/office/drawing/2014/main" id="{6DBD7B7E-5913-44BA-A4A2-08D834E0B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52" y="3807911"/>
            <a:ext cx="2967135" cy="2562370"/>
          </a:xfrm>
          <a:prstGeom prst="rect">
            <a:avLst/>
          </a:prstGeom>
          <a:noFill/>
          <a:extLst>
            <a:ext uri="{909E8E84-426E-40DD-AFC4-6F175D3DCCD1}">
              <a14:hiddenFill xmlns:a14="http://schemas.microsoft.com/office/drawing/2010/main">
                <a:solidFill>
                  <a:srgbClr val="FFFFFF"/>
                </a:solidFill>
              </a14:hiddenFill>
            </a:ext>
          </a:extLst>
        </p:spPr>
      </p:pic>
      <p:pic>
        <p:nvPicPr>
          <p:cNvPr id="11" name="Espace réservé du contenu 10">
            <a:extLst>
              <a:ext uri="{FF2B5EF4-FFF2-40B4-BE49-F238E27FC236}">
                <a16:creationId xmlns:a16="http://schemas.microsoft.com/office/drawing/2014/main" id="{F439199F-E3BA-4217-A9AC-8202AF7D8E2A}"/>
              </a:ext>
            </a:extLst>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a:xfrm>
            <a:off x="6739665" y="3631472"/>
            <a:ext cx="1812124" cy="2606566"/>
          </a:xfrm>
        </p:spPr>
      </p:pic>
      <p:pic>
        <p:nvPicPr>
          <p:cNvPr id="14" name="Picture 4" descr="FPR yateye u Rwanda ivuga ko ifite programu yo kuzahura igihugu. Ese  yabigezeho? Marcelline Nyiranduwamungu | Umunyarwanda">
            <a:extLst>
              <a:ext uri="{FF2B5EF4-FFF2-40B4-BE49-F238E27FC236}">
                <a16:creationId xmlns:a16="http://schemas.microsoft.com/office/drawing/2014/main" id="{CDEAC392-B7D6-44BE-898A-9C8EAA9E3198}"/>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4507633" y="3710423"/>
            <a:ext cx="2138264" cy="2527615"/>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a:extLst>
              <a:ext uri="{FF2B5EF4-FFF2-40B4-BE49-F238E27FC236}">
                <a16:creationId xmlns:a16="http://schemas.microsoft.com/office/drawing/2014/main" id="{3D0C5511-8A88-4F79-8AC1-2C7D0BEC4E55}"/>
              </a:ext>
            </a:extLst>
          </p:cNvPr>
          <p:cNvSpPr>
            <a:spLocks noGrp="1"/>
          </p:cNvSpPr>
          <p:nvPr>
            <p:ph sz="half" idx="2"/>
          </p:nvPr>
        </p:nvSpPr>
        <p:spPr>
          <a:xfrm>
            <a:off x="3926525" y="3869850"/>
            <a:ext cx="621412" cy="2368189"/>
          </a:xfrm>
        </p:spPr>
        <p:txBody>
          <a:bodyPr>
            <a:noAutofit/>
          </a:bodyPr>
          <a:lstStyle/>
          <a:p>
            <a:r>
              <a:rPr lang="fr-CA" sz="2400" dirty="0">
                <a:solidFill>
                  <a:schemeClr val="accent5">
                    <a:lumMod val="75000"/>
                  </a:schemeClr>
                </a:solidFill>
              </a:rPr>
              <a:t>R</a:t>
            </a:r>
          </a:p>
          <a:p>
            <a:r>
              <a:rPr lang="fr-CA" sz="2400" dirty="0">
                <a:solidFill>
                  <a:schemeClr val="accent5">
                    <a:lumMod val="75000"/>
                  </a:schemeClr>
                </a:solidFill>
              </a:rPr>
              <a:t>i</a:t>
            </a:r>
          </a:p>
          <a:p>
            <a:r>
              <a:rPr lang="fr-CA" sz="2400" dirty="0">
                <a:solidFill>
                  <a:schemeClr val="accent5">
                    <a:lumMod val="75000"/>
                  </a:schemeClr>
                </a:solidFill>
              </a:rPr>
              <a:t>f</a:t>
            </a:r>
          </a:p>
          <a:p>
            <a:r>
              <a:rPr lang="fr-CA" sz="2400" dirty="0">
                <a:solidFill>
                  <a:schemeClr val="accent5">
                    <a:lumMod val="75000"/>
                  </a:schemeClr>
                </a:solidFill>
              </a:rPr>
              <a:t>D</a:t>
            </a:r>
          </a:p>
          <a:p>
            <a:r>
              <a:rPr lang="fr-CA" sz="2400" dirty="0">
                <a:solidFill>
                  <a:schemeClr val="accent5">
                    <a:lumMod val="75000"/>
                  </a:schemeClr>
                </a:solidFill>
              </a:rPr>
              <a:t>P</a:t>
            </a:r>
            <a:endParaRPr lang="fr-FR" sz="2400" dirty="0">
              <a:solidFill>
                <a:schemeClr val="accent5">
                  <a:lumMod val="75000"/>
                </a:schemeClr>
              </a:solidFill>
            </a:endParaRPr>
          </a:p>
        </p:txBody>
      </p:sp>
      <p:pic>
        <p:nvPicPr>
          <p:cNvPr id="15" name="Image 14">
            <a:extLst>
              <a:ext uri="{FF2B5EF4-FFF2-40B4-BE49-F238E27FC236}">
                <a16:creationId xmlns:a16="http://schemas.microsoft.com/office/drawing/2014/main" id="{C2CE6DCF-7014-4AB9-A1AD-3CEE886AE163}"/>
              </a:ext>
            </a:extLst>
          </p:cNvPr>
          <p:cNvPicPr>
            <a:picLocks noChangeAspect="1"/>
          </p:cNvPicPr>
          <p:nvPr/>
        </p:nvPicPr>
        <p:blipFill>
          <a:blip r:embed="rId8" cstate="print"/>
          <a:stretch>
            <a:fillRect/>
          </a:stretch>
        </p:blipFill>
        <p:spPr>
          <a:xfrm>
            <a:off x="9286874" y="3785277"/>
            <a:ext cx="2686051" cy="2326798"/>
          </a:xfrm>
          <a:prstGeom prst="rect">
            <a:avLst/>
          </a:prstGeom>
        </p:spPr>
      </p:pic>
      <p:pic>
        <p:nvPicPr>
          <p:cNvPr id="17" name="Image 16">
            <a:extLst>
              <a:ext uri="{FF2B5EF4-FFF2-40B4-BE49-F238E27FC236}">
                <a16:creationId xmlns:a16="http://schemas.microsoft.com/office/drawing/2014/main" id="{E3B81253-48F6-4F0A-8A11-B129852B8459}"/>
              </a:ext>
            </a:extLst>
          </p:cNvPr>
          <p:cNvPicPr/>
          <p:nvPr/>
        </p:nvPicPr>
        <p:blipFill>
          <a:blip r:embed="rId9" cstate="print"/>
          <a:srcRect/>
          <a:stretch>
            <a:fillRect/>
          </a:stretch>
        </p:blipFill>
        <p:spPr bwMode="auto">
          <a:xfrm>
            <a:off x="9802499" y="1467556"/>
            <a:ext cx="2241111" cy="2163916"/>
          </a:xfrm>
          <a:prstGeom prst="rect">
            <a:avLst/>
          </a:prstGeom>
          <a:noFill/>
          <a:ln w="9525">
            <a:noFill/>
            <a:miter lim="800000"/>
            <a:headEnd/>
            <a:tailEnd/>
          </a:ln>
        </p:spPr>
      </p:pic>
      <p:pic>
        <p:nvPicPr>
          <p:cNvPr id="16" name="Image 15">
            <a:extLst>
              <a:ext uri="{FF2B5EF4-FFF2-40B4-BE49-F238E27FC236}">
                <a16:creationId xmlns:a16="http://schemas.microsoft.com/office/drawing/2014/main" id="{B14138B1-88FC-4BD2-87A8-0B975E0833CC}"/>
              </a:ext>
            </a:extLst>
          </p:cNvPr>
          <p:cNvPicPr/>
          <p:nvPr/>
        </p:nvPicPr>
        <p:blipFill>
          <a:blip r:embed="rId10" cstate="print"/>
          <a:stretch>
            <a:fillRect/>
          </a:stretch>
        </p:blipFill>
        <p:spPr>
          <a:xfrm>
            <a:off x="7229475" y="1500187"/>
            <a:ext cx="2557463" cy="2028826"/>
          </a:xfrm>
          <a:prstGeom prst="rect">
            <a:avLst/>
          </a:prstGeom>
        </p:spPr>
      </p:pic>
    </p:spTree>
    <p:extLst>
      <p:ext uri="{BB962C8B-B14F-4D97-AF65-F5344CB8AC3E}">
        <p14:creationId xmlns:p14="http://schemas.microsoft.com/office/powerpoint/2010/main" val="4070490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6798">
              <a:srgbClr val="2F87C4"/>
            </a:gs>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600C6-1D19-49E3-91A3-C0F8674D190F}"/>
              </a:ext>
            </a:extLst>
          </p:cNvPr>
          <p:cNvSpPr>
            <a:spLocks noGrp="1"/>
          </p:cNvSpPr>
          <p:nvPr>
            <p:ph type="title"/>
          </p:nvPr>
        </p:nvSpPr>
        <p:spPr/>
        <p:txBody>
          <a:bodyPr/>
          <a:lstStyle/>
          <a:p>
            <a:r>
              <a:rPr lang="fr-CA" dirty="0"/>
              <a:t>Réseau International des femmes </a:t>
            </a:r>
            <a:br>
              <a:rPr lang="fr-CA" dirty="0"/>
            </a:br>
            <a:r>
              <a:rPr lang="fr-CA" dirty="0"/>
              <a:t>pour la démocratie et la paix</a:t>
            </a:r>
            <a:endParaRPr lang="fr-FR" dirty="0"/>
          </a:p>
        </p:txBody>
      </p:sp>
      <p:sp>
        <p:nvSpPr>
          <p:cNvPr id="3" name="Espace réservé du contenu 2">
            <a:extLst>
              <a:ext uri="{FF2B5EF4-FFF2-40B4-BE49-F238E27FC236}">
                <a16:creationId xmlns:a16="http://schemas.microsoft.com/office/drawing/2014/main" id="{B2E52509-C50C-47EA-A211-21D992BF0C5D}"/>
              </a:ext>
            </a:extLst>
          </p:cNvPr>
          <p:cNvSpPr>
            <a:spLocks noGrp="1"/>
          </p:cNvSpPr>
          <p:nvPr>
            <p:ph sz="half" idx="1"/>
          </p:nvPr>
        </p:nvSpPr>
        <p:spPr>
          <a:xfrm>
            <a:off x="1097280" y="3075710"/>
            <a:ext cx="4937760" cy="1583266"/>
          </a:xfrm>
        </p:spPr>
        <p:txBody>
          <a:bodyPr>
            <a:normAutofit/>
          </a:bodyPr>
          <a:lstStyle/>
          <a:p>
            <a:r>
              <a:rPr lang="fr-CA" sz="2800" dirty="0">
                <a:latin typeface="Bookman Old Style" panose="02050604050505020204" pitchFamily="18" charset="0"/>
              </a:rPr>
              <a:t>Les droits humains ça nous concerne !</a:t>
            </a:r>
            <a:endParaRPr lang="fr-FR" sz="2800" dirty="0">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C17F6168-C85A-4D43-9CBD-6F8EFD18C705}"/>
              </a:ext>
            </a:extLst>
          </p:cNvPr>
          <p:cNvSpPr>
            <a:spLocks noGrp="1"/>
          </p:cNvSpPr>
          <p:nvPr>
            <p:ph sz="half" idx="2"/>
          </p:nvPr>
        </p:nvSpPr>
        <p:spPr>
          <a:xfrm>
            <a:off x="6481391" y="3101098"/>
            <a:ext cx="4937760" cy="1248194"/>
          </a:xfrm>
        </p:spPr>
        <p:txBody>
          <a:bodyPr>
            <a:normAutofit/>
          </a:bodyPr>
          <a:lstStyle/>
          <a:p>
            <a:r>
              <a:rPr lang="fr-CA" sz="2800" dirty="0">
                <a:latin typeface="Bookman Old Style" panose="02050604050505020204" pitchFamily="18" charset="0"/>
              </a:rPr>
              <a:t>La liberté pour tous ça nous concerne !</a:t>
            </a:r>
            <a:endParaRPr lang="fr-FR" sz="2800" dirty="0">
              <a:latin typeface="Bookman Old Style" panose="02050604050505020204" pitchFamily="18" charset="0"/>
            </a:endParaRPr>
          </a:p>
        </p:txBody>
      </p:sp>
      <p:sp>
        <p:nvSpPr>
          <p:cNvPr id="6" name="ZoneTexte 5">
            <a:extLst>
              <a:ext uri="{FF2B5EF4-FFF2-40B4-BE49-F238E27FC236}">
                <a16:creationId xmlns:a16="http://schemas.microsoft.com/office/drawing/2014/main" id="{DFE2127B-925D-40DB-8D2D-2FC3AD34F922}"/>
              </a:ext>
            </a:extLst>
          </p:cNvPr>
          <p:cNvSpPr txBox="1"/>
          <p:nvPr/>
        </p:nvSpPr>
        <p:spPr>
          <a:xfrm>
            <a:off x="3170964" y="4658976"/>
            <a:ext cx="6093912" cy="1384995"/>
          </a:xfrm>
          <a:prstGeom prst="rect">
            <a:avLst/>
          </a:prstGeom>
          <a:noFill/>
        </p:spPr>
        <p:txBody>
          <a:bodyPr wrap="square">
            <a:spAutoFit/>
          </a:bodyPr>
          <a:lstStyle/>
          <a:p>
            <a:pPr algn="ctr"/>
            <a:r>
              <a:rPr lang="en-US" sz="2800" b="1" dirty="0">
                <a:ln w="12700" cmpd="sng">
                  <a:solidFill>
                    <a:schemeClr val="accent4"/>
                  </a:solidFill>
                  <a:prstDash val="solid"/>
                </a:ln>
                <a:solidFill>
                  <a:schemeClr val="bg1"/>
                </a:solidFill>
                <a:latin typeface="Bookman Old Style" panose="02050604050505020204" pitchFamily="18" charset="0"/>
              </a:rPr>
              <a:t>For more information visit :</a:t>
            </a:r>
          </a:p>
          <a:p>
            <a:pPr algn="ctr"/>
            <a:endParaRPr lang="en-US" sz="2800" b="1" dirty="0">
              <a:ln w="12700" cmpd="sng">
                <a:solidFill>
                  <a:schemeClr val="accent4"/>
                </a:solidFill>
                <a:prstDash val="solid"/>
              </a:ln>
              <a:solidFill>
                <a:schemeClr val="bg1"/>
              </a:solidFill>
              <a:latin typeface="Bookman Old Style" panose="02050604050505020204" pitchFamily="18" charset="0"/>
            </a:endParaRPr>
          </a:p>
          <a:p>
            <a:pPr algn="ctr"/>
            <a:r>
              <a:rPr lang="en-US" sz="2800" b="1" dirty="0">
                <a:ln w="12700" cmpd="sng">
                  <a:solidFill>
                    <a:schemeClr val="accent4"/>
                  </a:solidFill>
                  <a:prstDash val="solid"/>
                </a:ln>
                <a:solidFill>
                  <a:schemeClr val="bg1"/>
                </a:solidFill>
                <a:latin typeface="Bookman Old Style" panose="02050604050505020204" pitchFamily="18" charset="0"/>
              </a:rPr>
              <a:t>www.rifdp-iwndp.org</a:t>
            </a:r>
          </a:p>
        </p:txBody>
      </p:sp>
    </p:spTree>
    <p:extLst>
      <p:ext uri="{BB962C8B-B14F-4D97-AF65-F5344CB8AC3E}">
        <p14:creationId xmlns:p14="http://schemas.microsoft.com/office/powerpoint/2010/main" val="244907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9A3E9EF-02E5-4FAA-8325-F5D3B60BFA34}"/>
              </a:ext>
            </a:extLst>
          </p:cNvPr>
          <p:cNvSpPr>
            <a:spLocks noGrp="1"/>
          </p:cNvSpPr>
          <p:nvPr>
            <p:ph type="title"/>
          </p:nvPr>
        </p:nvSpPr>
        <p:spPr>
          <a:xfrm>
            <a:off x="530440" y="531845"/>
            <a:ext cx="9243480" cy="1042955"/>
          </a:xfrm>
        </p:spPr>
        <p:txBody>
          <a:bodyPr>
            <a:normAutofit/>
          </a:bodyPr>
          <a:lstStyle/>
          <a:p>
            <a:r>
              <a:rPr lang="fr-CA" sz="4400" dirty="0">
                <a:solidFill>
                  <a:schemeClr val="tx2"/>
                </a:solidFill>
                <a:latin typeface="Bookman Old Style" panose="02050604050505020204" pitchFamily="18" charset="0"/>
              </a:rPr>
              <a:t>Lauréat 2012 : Rwanda</a:t>
            </a:r>
            <a:endParaRPr lang="fr-FR" sz="4400" dirty="0">
              <a:solidFill>
                <a:schemeClr val="tx2"/>
              </a:solidFill>
              <a:latin typeface="Bookman Old Style" panose="02050604050505020204" pitchFamily="18" charset="0"/>
            </a:endParaRPr>
          </a:p>
        </p:txBody>
      </p:sp>
      <p:pic>
        <p:nvPicPr>
          <p:cNvPr id="1026" name="Picture 2" descr="Rwanda – Belgique : Vibrante mobilisation pour Déo Mushayidi – Jambo News">
            <a:extLst>
              <a:ext uri="{FF2B5EF4-FFF2-40B4-BE49-F238E27FC236}">
                <a16:creationId xmlns:a16="http://schemas.microsoft.com/office/drawing/2014/main" id="{F5B482B9-7B03-4BAA-B153-A8D0118042A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0440" y="2069919"/>
            <a:ext cx="4013568" cy="425623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BC56E7EB-6AF5-47E0-98B8-82ABE82FC09F}"/>
              </a:ext>
            </a:extLst>
          </p:cNvPr>
          <p:cNvSpPr>
            <a:spLocks noGrp="1"/>
          </p:cNvSpPr>
          <p:nvPr>
            <p:ph sz="half" idx="2"/>
          </p:nvPr>
        </p:nvSpPr>
        <p:spPr>
          <a:xfrm>
            <a:off x="6085568" y="1917927"/>
            <a:ext cx="4937760" cy="745065"/>
          </a:xfrm>
        </p:spPr>
        <p:txBody>
          <a:bodyPr>
            <a:normAutofit/>
          </a:bodyPr>
          <a:lstStyle/>
          <a:p>
            <a:pPr marL="0" indent="0">
              <a:buNone/>
            </a:pPr>
            <a:r>
              <a:rPr lang="fr-CA" sz="3000" b="1" i="1" dirty="0">
                <a:solidFill>
                  <a:schemeClr val="tx2"/>
                </a:solidFill>
                <a:latin typeface="Bookman Old Style" panose="02050604050505020204" pitchFamily="18" charset="0"/>
              </a:rPr>
              <a:t>Déogratias Mushayidi</a:t>
            </a:r>
            <a:endParaRPr lang="fr-FR" sz="3000" b="1" i="1" dirty="0">
              <a:solidFill>
                <a:schemeClr val="tx2"/>
              </a:solidFill>
              <a:latin typeface="Bookman Old Style" panose="02050604050505020204" pitchFamily="18" charset="0"/>
            </a:endParaRPr>
          </a:p>
        </p:txBody>
      </p:sp>
      <p:sp>
        <p:nvSpPr>
          <p:cNvPr id="7" name="ZoneTexte 6">
            <a:extLst>
              <a:ext uri="{FF2B5EF4-FFF2-40B4-BE49-F238E27FC236}">
                <a16:creationId xmlns:a16="http://schemas.microsoft.com/office/drawing/2014/main" id="{F9636F85-C49E-49AD-B125-2B6A37497D24}"/>
              </a:ext>
            </a:extLst>
          </p:cNvPr>
          <p:cNvSpPr txBox="1"/>
          <p:nvPr/>
        </p:nvSpPr>
        <p:spPr>
          <a:xfrm>
            <a:off x="5325447" y="3194492"/>
            <a:ext cx="6097554" cy="1015663"/>
          </a:xfrm>
          <a:prstGeom prst="rect">
            <a:avLst/>
          </a:prstGeom>
          <a:noFill/>
        </p:spPr>
        <p:txBody>
          <a:bodyPr wrap="square">
            <a:spAutoFit/>
          </a:bodyPr>
          <a:lstStyle/>
          <a:p>
            <a:pPr lvl="0" rtl="0"/>
            <a:r>
              <a:rPr lang="fr-CA" sz="2000" dirty="0">
                <a:solidFill>
                  <a:schemeClr val="accent2">
                    <a:lumMod val="50000"/>
                  </a:schemeClr>
                </a:solidFill>
                <a:latin typeface="Bookman Old Style" panose="02050604050505020204" pitchFamily="18" charset="0"/>
              </a:rPr>
              <a:t>Théologien et enseignant</a:t>
            </a:r>
          </a:p>
          <a:p>
            <a:pPr lvl="0" rtl="0"/>
            <a:r>
              <a:rPr lang="fr-CA" sz="2000" dirty="0">
                <a:solidFill>
                  <a:schemeClr val="accent2">
                    <a:lumMod val="50000"/>
                  </a:schemeClr>
                </a:solidFill>
                <a:latin typeface="Bookman Old Style" panose="02050604050505020204" pitchFamily="18" charset="0"/>
              </a:rPr>
              <a:t>Prisonnier politique au Rwanda depuis septembre 2010</a:t>
            </a:r>
            <a:endParaRPr lang="it-CH" sz="2000" dirty="0">
              <a:solidFill>
                <a:schemeClr val="accent2">
                  <a:lumMod val="50000"/>
                </a:schemeClr>
              </a:solidFill>
              <a:latin typeface="Bookman Old Style" panose="02050604050505020204" pitchFamily="18" charset="0"/>
            </a:endParaRPr>
          </a:p>
        </p:txBody>
      </p:sp>
      <p:sp>
        <p:nvSpPr>
          <p:cNvPr id="8" name="ZoneTexte 7">
            <a:extLst>
              <a:ext uri="{FF2B5EF4-FFF2-40B4-BE49-F238E27FC236}">
                <a16:creationId xmlns:a16="http://schemas.microsoft.com/office/drawing/2014/main" id="{CCD42876-2EC8-4827-81CB-B1E9E699B4DD}"/>
              </a:ext>
            </a:extLst>
          </p:cNvPr>
          <p:cNvSpPr txBox="1"/>
          <p:nvPr/>
        </p:nvSpPr>
        <p:spPr>
          <a:xfrm>
            <a:off x="5325447" y="4723213"/>
            <a:ext cx="6097554" cy="1323439"/>
          </a:xfrm>
          <a:prstGeom prst="rect">
            <a:avLst/>
          </a:prstGeom>
          <a:noFill/>
        </p:spPr>
        <p:txBody>
          <a:bodyPr wrap="square">
            <a:spAutoFit/>
          </a:bodyPr>
          <a:lstStyle/>
          <a:p>
            <a:pPr lvl="0" algn="just" rtl="0"/>
            <a:r>
              <a:rPr lang="fr-CA" sz="2000" dirty="0">
                <a:solidFill>
                  <a:schemeClr val="accent2">
                    <a:lumMod val="50000"/>
                  </a:schemeClr>
                </a:solidFill>
                <a:latin typeface="Bookman Old Style" panose="02050604050505020204" pitchFamily="18" charset="0"/>
              </a:rPr>
              <a:t>Honoré pour son intégrité et sa persévérance dans sa lutte pour la liberté et la démocratie au Rwanda</a:t>
            </a:r>
            <a:r>
              <a:rPr lang="it-CH" sz="2000" dirty="0">
                <a:solidFill>
                  <a:schemeClr val="accent2">
                    <a:lumMod val="50000"/>
                  </a:schemeClr>
                </a:solidFill>
                <a:latin typeface="Bookman Old Style" panose="02050604050505020204" pitchFamily="18" charset="0"/>
              </a:rPr>
              <a:t>. Célèbre pour son discours « Le Vivre ensemble»</a:t>
            </a:r>
          </a:p>
        </p:txBody>
      </p:sp>
    </p:spTree>
    <p:extLst>
      <p:ext uri="{BB962C8B-B14F-4D97-AF65-F5344CB8AC3E}">
        <p14:creationId xmlns:p14="http://schemas.microsoft.com/office/powerpoint/2010/main" val="3536790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7000">
              <a:schemeClr val="accent4">
                <a:lumMod val="5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18716A-A90B-4CE8-A2B9-031A57478C4E}"/>
              </a:ext>
            </a:extLst>
          </p:cNvPr>
          <p:cNvSpPr>
            <a:spLocks noGrp="1"/>
          </p:cNvSpPr>
          <p:nvPr>
            <p:ph type="title"/>
          </p:nvPr>
        </p:nvSpPr>
        <p:spPr>
          <a:xfrm>
            <a:off x="856640" y="433131"/>
            <a:ext cx="10058400" cy="1147813"/>
          </a:xfrm>
        </p:spPr>
        <p:txBody>
          <a:bodyPr>
            <a:normAutofit/>
          </a:bodyPr>
          <a:lstStyle/>
          <a:p>
            <a:r>
              <a:rPr lang="fr-CA" sz="4400" dirty="0">
                <a:solidFill>
                  <a:schemeClr val="tx1"/>
                </a:solidFill>
                <a:latin typeface="Bookman Old Style" panose="02050604050505020204" pitchFamily="18" charset="0"/>
              </a:rPr>
              <a:t>Lauréats 2012 : Belgique</a:t>
            </a:r>
            <a:endParaRPr lang="fr-FR" sz="4400" dirty="0">
              <a:solidFill>
                <a:schemeClr val="tx1"/>
              </a:solidFill>
              <a:latin typeface="Bookman Old Style" panose="02050604050505020204" pitchFamily="18" charset="0"/>
            </a:endParaRPr>
          </a:p>
        </p:txBody>
      </p:sp>
      <p:sp>
        <p:nvSpPr>
          <p:cNvPr id="4" name="Espace réservé du contenu 3">
            <a:extLst>
              <a:ext uri="{FF2B5EF4-FFF2-40B4-BE49-F238E27FC236}">
                <a16:creationId xmlns:a16="http://schemas.microsoft.com/office/drawing/2014/main" id="{9F435715-8292-45DD-8B4F-235B33123D65}"/>
              </a:ext>
            </a:extLst>
          </p:cNvPr>
          <p:cNvSpPr>
            <a:spLocks noGrp="1"/>
          </p:cNvSpPr>
          <p:nvPr>
            <p:ph sz="half" idx="2"/>
          </p:nvPr>
        </p:nvSpPr>
        <p:spPr>
          <a:xfrm>
            <a:off x="6888480" y="1845735"/>
            <a:ext cx="4267200" cy="923330"/>
          </a:xfrm>
          <a:noFill/>
        </p:spPr>
        <p:txBody>
          <a:bodyPr>
            <a:noAutofit/>
          </a:bodyPr>
          <a:lstStyle/>
          <a:p>
            <a:pPr marL="0" indent="0">
              <a:buNone/>
            </a:pPr>
            <a:r>
              <a:rPr lang="fr-CA" sz="3000" b="1" i="1" dirty="0">
                <a:latin typeface="Bookman Old Style" panose="02050604050505020204" pitchFamily="18" charset="0"/>
              </a:rPr>
              <a:t>Martine Syoen  et </a:t>
            </a:r>
          </a:p>
          <a:p>
            <a:pPr marL="0" indent="0">
              <a:buNone/>
            </a:pPr>
            <a:r>
              <a:rPr lang="fr-CA" sz="3000" b="1" i="1" dirty="0">
                <a:latin typeface="Bookman Old Style" panose="02050604050505020204" pitchFamily="18" charset="0"/>
              </a:rPr>
              <a:t>Christiaan De Beule</a:t>
            </a:r>
            <a:endParaRPr lang="fr-FR" sz="3000" b="1" i="1" dirty="0">
              <a:latin typeface="Bookman Old Style" panose="02050604050505020204" pitchFamily="18" charset="0"/>
            </a:endParaRPr>
          </a:p>
        </p:txBody>
      </p:sp>
      <p:pic>
        <p:nvPicPr>
          <p:cNvPr id="9" name="Espace réservé du contenu 8">
            <a:extLst>
              <a:ext uri="{FF2B5EF4-FFF2-40B4-BE49-F238E27FC236}">
                <a16:creationId xmlns:a16="http://schemas.microsoft.com/office/drawing/2014/main" id="{6EF0F7AA-0F76-4BF9-91B8-4D793564191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28514" y="2005607"/>
            <a:ext cx="4999037" cy="3863487"/>
          </a:xfrm>
          <a:prstGeom prst="rect">
            <a:avLst/>
          </a:prstGeom>
        </p:spPr>
      </p:pic>
      <p:sp>
        <p:nvSpPr>
          <p:cNvPr id="6" name="ZoneTexte 5">
            <a:extLst>
              <a:ext uri="{FF2B5EF4-FFF2-40B4-BE49-F238E27FC236}">
                <a16:creationId xmlns:a16="http://schemas.microsoft.com/office/drawing/2014/main" id="{1E231512-0E7B-47D7-8837-BB4578716509}"/>
              </a:ext>
            </a:extLst>
          </p:cNvPr>
          <p:cNvSpPr txBox="1"/>
          <p:nvPr/>
        </p:nvSpPr>
        <p:spPr>
          <a:xfrm>
            <a:off x="6391468" y="3555079"/>
            <a:ext cx="5516725" cy="707886"/>
          </a:xfrm>
          <a:prstGeom prst="rect">
            <a:avLst/>
          </a:prstGeom>
          <a:noFill/>
        </p:spPr>
        <p:txBody>
          <a:bodyPr wrap="square">
            <a:spAutoFit/>
          </a:bodyPr>
          <a:lstStyle/>
          <a:p>
            <a:pPr lvl="0" algn="just" rtl="0"/>
            <a:r>
              <a:rPr lang="it-CH" sz="2000" dirty="0">
                <a:solidFill>
                  <a:schemeClr val="tx1"/>
                </a:solidFill>
                <a:latin typeface="Bookman Old Style" panose="02050604050505020204" pitchFamily="18" charset="0"/>
              </a:rPr>
              <a:t>Fondateurs de l’Association «SOS Rwanda-Burundi».</a:t>
            </a:r>
          </a:p>
        </p:txBody>
      </p:sp>
      <p:sp>
        <p:nvSpPr>
          <p:cNvPr id="8" name="ZoneTexte 7">
            <a:extLst>
              <a:ext uri="{FF2B5EF4-FFF2-40B4-BE49-F238E27FC236}">
                <a16:creationId xmlns:a16="http://schemas.microsoft.com/office/drawing/2014/main" id="{E916300C-57CA-4F0F-9693-58793F4DB828}"/>
              </a:ext>
            </a:extLst>
          </p:cNvPr>
          <p:cNvSpPr txBox="1"/>
          <p:nvPr/>
        </p:nvSpPr>
        <p:spPr>
          <a:xfrm>
            <a:off x="6391468" y="4608095"/>
            <a:ext cx="5800532" cy="1323439"/>
          </a:xfrm>
          <a:prstGeom prst="rect">
            <a:avLst/>
          </a:prstGeom>
          <a:noFill/>
        </p:spPr>
        <p:txBody>
          <a:bodyPr wrap="square">
            <a:spAutoFit/>
          </a:bodyPr>
          <a:lstStyle/>
          <a:p>
            <a:pPr lvl="0" algn="just"/>
            <a:r>
              <a:rPr lang="fr-CA" sz="2000" dirty="0">
                <a:solidFill>
                  <a:schemeClr val="tx1"/>
                </a:solidFill>
                <a:latin typeface="Bookman Old Style" panose="02050604050505020204" pitchFamily="18" charset="0"/>
              </a:rPr>
              <a:t>Honorés pour leur </a:t>
            </a:r>
            <a:r>
              <a:rPr lang="fr-CA" sz="2000" dirty="0">
                <a:latin typeface="Bookman Old Style" panose="02050604050505020204" pitchFamily="18" charset="0"/>
              </a:rPr>
              <a:t>travail, pendant plus de 20 ans,  </a:t>
            </a:r>
            <a:r>
              <a:rPr lang="fr-CA" sz="2000" dirty="0">
                <a:solidFill>
                  <a:schemeClr val="tx1"/>
                </a:solidFill>
                <a:latin typeface="Bookman Old Style" panose="02050604050505020204" pitchFamily="18" charset="0"/>
              </a:rPr>
              <a:t>de défense de la vérité et de recherche de solutions pour la paix dans la région des Grands Lacs africains</a:t>
            </a:r>
            <a:r>
              <a:rPr lang="it-CH" sz="2000" b="1" dirty="0">
                <a:solidFill>
                  <a:schemeClr val="tx1"/>
                </a:solidFill>
                <a:latin typeface="Bookman Old Style" panose="02050604050505020204" pitchFamily="18" charset="0"/>
              </a:rPr>
              <a:t>.</a:t>
            </a:r>
          </a:p>
        </p:txBody>
      </p:sp>
    </p:spTree>
    <p:extLst>
      <p:ext uri="{BB962C8B-B14F-4D97-AF65-F5344CB8AC3E}">
        <p14:creationId xmlns:p14="http://schemas.microsoft.com/office/powerpoint/2010/main" val="3484568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57BF9F-5F86-46B9-B041-0C3C7007C795}"/>
              </a:ext>
            </a:extLst>
          </p:cNvPr>
          <p:cNvSpPr>
            <a:spLocks noGrp="1"/>
          </p:cNvSpPr>
          <p:nvPr>
            <p:ph type="title"/>
          </p:nvPr>
        </p:nvSpPr>
        <p:spPr>
          <a:xfrm>
            <a:off x="394996" y="376024"/>
            <a:ext cx="9656064" cy="1143000"/>
          </a:xfrm>
        </p:spPr>
        <p:txBody>
          <a:bodyPr>
            <a:normAutofit/>
          </a:bodyPr>
          <a:lstStyle/>
          <a:p>
            <a:r>
              <a:rPr lang="fr-CA" sz="4400" dirty="0">
                <a:solidFill>
                  <a:srgbClr val="FFC000"/>
                </a:solidFill>
                <a:latin typeface="Bookman Old Style" panose="02050604050505020204" pitchFamily="18" charset="0"/>
              </a:rPr>
              <a:t>Lauréat 2013 : Belgique </a:t>
            </a:r>
            <a:endParaRPr lang="fr-FR" sz="4400" dirty="0">
              <a:solidFill>
                <a:srgbClr val="FFC000"/>
              </a:solidFill>
              <a:latin typeface="Bookman Old Style" panose="02050604050505020204" pitchFamily="18" charset="0"/>
            </a:endParaRPr>
          </a:p>
        </p:txBody>
      </p:sp>
      <p:pic>
        <p:nvPicPr>
          <p:cNvPr id="5" name="Tijdelijke aanduiding voor inhoud 10">
            <a:extLst>
              <a:ext uri="{FF2B5EF4-FFF2-40B4-BE49-F238E27FC236}">
                <a16:creationId xmlns:a16="http://schemas.microsoft.com/office/drawing/2014/main" id="{D30B1BB8-149C-4085-B47B-061EAA4D700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99796" y="1772816"/>
            <a:ext cx="3704253" cy="44755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BDE25ACB-A7D4-4E4D-BED6-B9471000E392}"/>
              </a:ext>
            </a:extLst>
          </p:cNvPr>
          <p:cNvSpPr>
            <a:spLocks noGrp="1"/>
          </p:cNvSpPr>
          <p:nvPr>
            <p:ph sz="half" idx="2"/>
          </p:nvPr>
        </p:nvSpPr>
        <p:spPr>
          <a:xfrm>
            <a:off x="6484596" y="1921854"/>
            <a:ext cx="4937760" cy="798354"/>
          </a:xfrm>
        </p:spPr>
        <p:txBody>
          <a:bodyPr/>
          <a:lstStyle/>
          <a:p>
            <a:pPr marL="0" indent="0">
              <a:buNone/>
            </a:pPr>
            <a:r>
              <a:rPr lang="it-CH" sz="3000" b="1" i="1" dirty="0">
                <a:solidFill>
                  <a:srgbClr val="FFC000"/>
                </a:solidFill>
                <a:latin typeface="Bookman Old Style" panose="02050604050505020204" pitchFamily="18" charset="0"/>
              </a:rPr>
              <a:t>Luc Marchal</a:t>
            </a:r>
          </a:p>
          <a:p>
            <a:endParaRPr lang="fr-FR" dirty="0"/>
          </a:p>
        </p:txBody>
      </p:sp>
      <p:sp>
        <p:nvSpPr>
          <p:cNvPr id="6" name="ZoneTexte 5">
            <a:extLst>
              <a:ext uri="{FF2B5EF4-FFF2-40B4-BE49-F238E27FC236}">
                <a16:creationId xmlns:a16="http://schemas.microsoft.com/office/drawing/2014/main" id="{DA74E606-CE8C-448E-BB24-9F380BEC4B75}"/>
              </a:ext>
            </a:extLst>
          </p:cNvPr>
          <p:cNvSpPr txBox="1"/>
          <p:nvPr/>
        </p:nvSpPr>
        <p:spPr>
          <a:xfrm>
            <a:off x="4998876" y="2937884"/>
            <a:ext cx="6097554" cy="1015663"/>
          </a:xfrm>
          <a:prstGeom prst="rect">
            <a:avLst/>
          </a:prstGeom>
          <a:noFill/>
        </p:spPr>
        <p:txBody>
          <a:bodyPr wrap="square">
            <a:spAutoFit/>
          </a:bodyPr>
          <a:lstStyle/>
          <a:p>
            <a:pPr lvl="0" algn="just" rtl="0"/>
            <a:r>
              <a:rPr lang="fr-CA" sz="2000" dirty="0">
                <a:solidFill>
                  <a:schemeClr val="tx1"/>
                </a:solidFill>
                <a:latin typeface="Bookman Old Style" panose="02050604050505020204" pitchFamily="18" charset="0"/>
              </a:rPr>
              <a:t>Ancien commandant du contingent belge des Nations Unies au Rwanda en 1994, auteur de </a:t>
            </a:r>
            <a:r>
              <a:rPr lang="fr-CA" sz="2000" i="1" dirty="0">
                <a:solidFill>
                  <a:schemeClr val="tx1"/>
                </a:solidFill>
                <a:latin typeface="Bookman Old Style" panose="02050604050505020204" pitchFamily="18" charset="0"/>
              </a:rPr>
              <a:t>Rwanda: la descente aux enfers</a:t>
            </a:r>
            <a:r>
              <a:rPr lang="en-US" sz="2000" i="1" dirty="0">
                <a:solidFill>
                  <a:schemeClr val="tx1"/>
                </a:solidFill>
                <a:latin typeface="Bookman Old Style" panose="02050604050505020204" pitchFamily="18" charset="0"/>
              </a:rPr>
              <a:t>.</a:t>
            </a:r>
            <a:endParaRPr lang="it-CH" sz="2000" i="1" dirty="0">
              <a:solidFill>
                <a:schemeClr val="tx1"/>
              </a:solidFill>
              <a:latin typeface="Bookman Old Style" panose="02050604050505020204" pitchFamily="18" charset="0"/>
            </a:endParaRPr>
          </a:p>
        </p:txBody>
      </p:sp>
      <p:sp>
        <p:nvSpPr>
          <p:cNvPr id="8" name="ZoneTexte 7">
            <a:extLst>
              <a:ext uri="{FF2B5EF4-FFF2-40B4-BE49-F238E27FC236}">
                <a16:creationId xmlns:a16="http://schemas.microsoft.com/office/drawing/2014/main" id="{3EAF530C-5095-4FC8-A37D-3EEF1CE1F287}"/>
              </a:ext>
            </a:extLst>
          </p:cNvPr>
          <p:cNvSpPr txBox="1"/>
          <p:nvPr/>
        </p:nvSpPr>
        <p:spPr>
          <a:xfrm>
            <a:off x="5073521" y="4648373"/>
            <a:ext cx="6097554" cy="1015663"/>
          </a:xfrm>
          <a:prstGeom prst="rect">
            <a:avLst/>
          </a:prstGeom>
          <a:noFill/>
        </p:spPr>
        <p:txBody>
          <a:bodyPr wrap="square">
            <a:spAutoFit/>
          </a:bodyPr>
          <a:lstStyle/>
          <a:p>
            <a:pPr lvl="0" algn="just" rtl="0"/>
            <a:r>
              <a:rPr lang="fr-CA" sz="2000" dirty="0">
                <a:solidFill>
                  <a:schemeClr val="tx1"/>
                </a:solidFill>
                <a:latin typeface="Bookman Old Style" panose="02050604050505020204" pitchFamily="18" charset="0"/>
              </a:rPr>
              <a:t>Honoré pour son engagement pour la justice et la vérité dans la tragédie de la région des Grands Lacs africains.</a:t>
            </a:r>
            <a:endParaRPr lang="it-CH" sz="2000" strike="dblStrike" baseline="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6868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1503">
              <a:schemeClr val="accent5">
                <a:lumMod val="60000"/>
                <a:lumOff val="40000"/>
              </a:schemeClr>
            </a:gs>
            <a:gs pos="49000">
              <a:srgbClr val="45412F"/>
            </a:gs>
            <a:gs pos="44066">
              <a:srgbClr val="565441"/>
            </a:gs>
            <a:gs pos="41132">
              <a:srgbClr val="6A6756"/>
            </a:gs>
            <a:gs pos="35264">
              <a:srgbClr val="928E80"/>
            </a:gs>
            <a:gs pos="23529">
              <a:schemeClr val="bg2">
                <a:lumMod val="20000"/>
                <a:lumOff val="80000"/>
              </a:schemeClr>
            </a:gs>
            <a:gs pos="47000">
              <a:schemeClr val="accent4">
                <a:lumMod val="50000"/>
              </a:schemeClr>
            </a:gs>
            <a:gs pos="8403">
              <a:schemeClr val="accent3"/>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81CB5-1AB6-4166-82A7-33038716413C}"/>
              </a:ext>
            </a:extLst>
          </p:cNvPr>
          <p:cNvSpPr>
            <a:spLocks noGrp="1"/>
          </p:cNvSpPr>
          <p:nvPr>
            <p:ph type="title"/>
          </p:nvPr>
        </p:nvSpPr>
        <p:spPr>
          <a:xfrm>
            <a:off x="699797" y="349763"/>
            <a:ext cx="8301963" cy="1214877"/>
          </a:xfrm>
        </p:spPr>
        <p:txBody>
          <a:bodyPr>
            <a:normAutofit/>
          </a:bodyPr>
          <a:lstStyle/>
          <a:p>
            <a:r>
              <a:rPr lang="fr-CA" sz="4400" dirty="0">
                <a:solidFill>
                  <a:schemeClr val="tx1"/>
                </a:solidFill>
                <a:latin typeface="Bookman Old Style" panose="02050604050505020204" pitchFamily="18" charset="0"/>
              </a:rPr>
              <a:t>Lauréat 2013 : RDC Congo </a:t>
            </a:r>
            <a:endParaRPr lang="fr-FR" sz="4400" dirty="0">
              <a:solidFill>
                <a:schemeClr val="tx1"/>
              </a:solidFill>
              <a:latin typeface="Bookman Old Style" panose="02050604050505020204" pitchFamily="18" charset="0"/>
            </a:endParaRPr>
          </a:p>
        </p:txBody>
      </p:sp>
      <p:pic>
        <p:nvPicPr>
          <p:cNvPr id="2050" name="Picture 2" descr="Luc Marchal and Sylvestre Bwira: winners of Victoire Ingabire Umuhoza Prize  2013 – Rising Continent">
            <a:extLst>
              <a:ext uri="{FF2B5EF4-FFF2-40B4-BE49-F238E27FC236}">
                <a16:creationId xmlns:a16="http://schemas.microsoft.com/office/drawing/2014/main" id="{4F5D6FCF-7D91-46B3-B644-1B3301B9F2E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9797" y="1754155"/>
            <a:ext cx="3825550" cy="458133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a:extLst>
              <a:ext uri="{FF2B5EF4-FFF2-40B4-BE49-F238E27FC236}">
                <a16:creationId xmlns:a16="http://schemas.microsoft.com/office/drawing/2014/main" id="{1BE0C5B6-7C78-438F-A71B-31C2552D5B05}"/>
              </a:ext>
            </a:extLst>
          </p:cNvPr>
          <p:cNvSpPr>
            <a:spLocks noGrp="1"/>
          </p:cNvSpPr>
          <p:nvPr>
            <p:ph sz="half" idx="2"/>
          </p:nvPr>
        </p:nvSpPr>
        <p:spPr>
          <a:xfrm>
            <a:off x="6217920" y="1984137"/>
            <a:ext cx="4287520" cy="586344"/>
          </a:xfrm>
        </p:spPr>
        <p:txBody>
          <a:bodyPr>
            <a:normAutofit/>
          </a:bodyPr>
          <a:lstStyle/>
          <a:p>
            <a:pPr marL="0" indent="0">
              <a:buNone/>
            </a:pPr>
            <a:r>
              <a:rPr lang="fr-CA" sz="3000" b="1" i="1" dirty="0">
                <a:solidFill>
                  <a:schemeClr val="bg1"/>
                </a:solidFill>
                <a:latin typeface="Bookman Old Style" panose="02050604050505020204" pitchFamily="18" charset="0"/>
              </a:rPr>
              <a:t>Sylvestre Bwira</a:t>
            </a:r>
            <a:endParaRPr lang="fr-FR" sz="3000" b="1" i="1" dirty="0">
              <a:solidFill>
                <a:schemeClr val="bg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3C1FC54A-31D1-490B-8BDB-572EAC3CF6D2}"/>
              </a:ext>
            </a:extLst>
          </p:cNvPr>
          <p:cNvSpPr txBox="1"/>
          <p:nvPr/>
        </p:nvSpPr>
        <p:spPr>
          <a:xfrm>
            <a:off x="5017486" y="3296654"/>
            <a:ext cx="5411755" cy="707886"/>
          </a:xfrm>
          <a:prstGeom prst="rect">
            <a:avLst/>
          </a:prstGeom>
          <a:noFill/>
        </p:spPr>
        <p:txBody>
          <a:bodyPr wrap="square">
            <a:spAutoFit/>
          </a:bodyPr>
          <a:lstStyle/>
          <a:p>
            <a:pPr lvl="0" algn="just" rtl="0"/>
            <a:r>
              <a:rPr lang="fr-CA" sz="2000" dirty="0">
                <a:latin typeface="Bookman Old Style" panose="02050604050505020204" pitchFamily="18" charset="0"/>
              </a:rPr>
              <a:t>Activiste des droits de l'homme en République Démocratique du Congo</a:t>
            </a:r>
            <a:r>
              <a:rPr lang="it-CH" sz="2000" dirty="0">
                <a:latin typeface="Bookman Old Style" panose="02050604050505020204" pitchFamily="18" charset="0"/>
              </a:rPr>
              <a:t>.</a:t>
            </a:r>
          </a:p>
        </p:txBody>
      </p:sp>
      <p:sp>
        <p:nvSpPr>
          <p:cNvPr id="8" name="ZoneTexte 7">
            <a:extLst>
              <a:ext uri="{FF2B5EF4-FFF2-40B4-BE49-F238E27FC236}">
                <a16:creationId xmlns:a16="http://schemas.microsoft.com/office/drawing/2014/main" id="{0A3201D9-AF7B-4263-8232-54D14A4E20A6}"/>
              </a:ext>
            </a:extLst>
          </p:cNvPr>
          <p:cNvSpPr txBox="1"/>
          <p:nvPr/>
        </p:nvSpPr>
        <p:spPr>
          <a:xfrm>
            <a:off x="5017486" y="4873863"/>
            <a:ext cx="6097554" cy="1015663"/>
          </a:xfrm>
          <a:prstGeom prst="rect">
            <a:avLst/>
          </a:prstGeom>
          <a:noFill/>
        </p:spPr>
        <p:txBody>
          <a:bodyPr wrap="square">
            <a:spAutoFit/>
          </a:bodyPr>
          <a:lstStyle/>
          <a:p>
            <a:pPr lvl="0" algn="just" rtl="0"/>
            <a:r>
              <a:rPr lang="fr-CA" sz="2000" dirty="0">
                <a:latin typeface="Bookman Old Style" panose="02050604050505020204" pitchFamily="18" charset="0"/>
              </a:rPr>
              <a:t>Honoré pour son engagement pour les droits de l'homme dans la région des Grands Lacs africains</a:t>
            </a:r>
            <a:r>
              <a:rPr lang="it-CH" sz="2000" b="1" dirty="0"/>
              <a:t>.</a:t>
            </a:r>
          </a:p>
        </p:txBody>
      </p:sp>
    </p:spTree>
    <p:extLst>
      <p:ext uri="{BB962C8B-B14F-4D97-AF65-F5344CB8AC3E}">
        <p14:creationId xmlns:p14="http://schemas.microsoft.com/office/powerpoint/2010/main" val="246582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2000">
              <a:schemeClr val="accent4"/>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B1D6E-BC87-4FB5-A820-6DD7CBF7FF61}"/>
              </a:ext>
            </a:extLst>
          </p:cNvPr>
          <p:cNvSpPr>
            <a:spLocks noGrp="1"/>
          </p:cNvSpPr>
          <p:nvPr>
            <p:ph type="title"/>
          </p:nvPr>
        </p:nvSpPr>
        <p:spPr>
          <a:xfrm>
            <a:off x="1097280" y="782050"/>
            <a:ext cx="10058400" cy="871086"/>
          </a:xfrm>
        </p:spPr>
        <p:txBody>
          <a:bodyPr>
            <a:normAutofit/>
          </a:bodyPr>
          <a:lstStyle/>
          <a:p>
            <a:r>
              <a:rPr lang="fr-CA" sz="4400" dirty="0">
                <a:solidFill>
                  <a:schemeClr val="tx1"/>
                </a:solidFill>
                <a:latin typeface="Bookman Old Style" panose="02050604050505020204" pitchFamily="18" charset="0"/>
              </a:rPr>
              <a:t>Lauréate 2014 : U.S.A</a:t>
            </a:r>
            <a:endParaRPr lang="fr-FR" sz="4400" dirty="0">
              <a:solidFill>
                <a:schemeClr val="tx1"/>
              </a:solidFill>
              <a:latin typeface="Bookman Old Style" panose="02050604050505020204" pitchFamily="18" charset="0"/>
            </a:endParaRPr>
          </a:p>
        </p:txBody>
      </p:sp>
      <p:pic>
        <p:nvPicPr>
          <p:cNvPr id="5" name="Tijdelijke aanduiding voor inhoud 6">
            <a:extLst>
              <a:ext uri="{FF2B5EF4-FFF2-40B4-BE49-F238E27FC236}">
                <a16:creationId xmlns:a16="http://schemas.microsoft.com/office/drawing/2014/main" id="{5F46CEC9-F4DA-48F0-8F17-94032FD0A2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8896" y="2108718"/>
            <a:ext cx="3797559" cy="40214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D4604DCA-161A-4306-8A96-708D8291D691}"/>
              </a:ext>
            </a:extLst>
          </p:cNvPr>
          <p:cNvSpPr>
            <a:spLocks noGrp="1"/>
          </p:cNvSpPr>
          <p:nvPr>
            <p:ph sz="half" idx="2"/>
          </p:nvPr>
        </p:nvSpPr>
        <p:spPr>
          <a:xfrm>
            <a:off x="6217920" y="1883697"/>
            <a:ext cx="4937760" cy="666275"/>
          </a:xfrm>
        </p:spPr>
        <p:txBody>
          <a:bodyPr>
            <a:normAutofit/>
          </a:bodyPr>
          <a:lstStyle/>
          <a:p>
            <a:pPr marL="0" indent="0">
              <a:buNone/>
            </a:pPr>
            <a:r>
              <a:rPr lang="fr-CA" sz="3000" b="1" i="1" dirty="0">
                <a:solidFill>
                  <a:schemeClr val="tx1"/>
                </a:solidFill>
                <a:latin typeface="Bookman Old Style" panose="02050604050505020204" pitchFamily="18" charset="0"/>
              </a:rPr>
              <a:t>Ann Garrison</a:t>
            </a:r>
            <a:endParaRPr lang="fr-FR" sz="3000" b="1" i="1" dirty="0">
              <a:solidFill>
                <a:schemeClr val="tx1"/>
              </a:solidFill>
              <a:latin typeface="Bookman Old Style" panose="02050604050505020204" pitchFamily="18" charset="0"/>
            </a:endParaRPr>
          </a:p>
        </p:txBody>
      </p:sp>
      <p:sp>
        <p:nvSpPr>
          <p:cNvPr id="6" name="ZoneTexte 5">
            <a:extLst>
              <a:ext uri="{FF2B5EF4-FFF2-40B4-BE49-F238E27FC236}">
                <a16:creationId xmlns:a16="http://schemas.microsoft.com/office/drawing/2014/main" id="{DA6CE359-899E-4E54-B126-7C6C043D32FA}"/>
              </a:ext>
            </a:extLst>
          </p:cNvPr>
          <p:cNvSpPr txBox="1"/>
          <p:nvPr/>
        </p:nvSpPr>
        <p:spPr>
          <a:xfrm>
            <a:off x="5059680" y="3196135"/>
            <a:ext cx="6096000" cy="1015663"/>
          </a:xfrm>
          <a:prstGeom prst="rect">
            <a:avLst/>
          </a:prstGeom>
          <a:noFill/>
        </p:spPr>
        <p:txBody>
          <a:bodyPr wrap="square">
            <a:spAutoFit/>
          </a:bodyPr>
          <a:lstStyle/>
          <a:p>
            <a:pPr lvl="0" algn="just"/>
            <a:r>
              <a:rPr lang="en-US" sz="2000" dirty="0">
                <a:latin typeface="Bookman Old Style" panose="02050604050505020204" pitchFamily="18" charset="0"/>
              </a:rPr>
              <a:t>Freelance journalist who collaborates with various radio stations and newspapers in the United States</a:t>
            </a:r>
            <a:r>
              <a:rPr lang="fr-FR" sz="2000" dirty="0">
                <a:latin typeface="Bookman Old Style" panose="02050604050505020204" pitchFamily="18" charset="0"/>
              </a:rPr>
              <a:t>. </a:t>
            </a:r>
          </a:p>
        </p:txBody>
      </p:sp>
      <p:sp>
        <p:nvSpPr>
          <p:cNvPr id="8" name="ZoneTexte 7">
            <a:extLst>
              <a:ext uri="{FF2B5EF4-FFF2-40B4-BE49-F238E27FC236}">
                <a16:creationId xmlns:a16="http://schemas.microsoft.com/office/drawing/2014/main" id="{96AEC312-8451-45ED-BEA3-EAB0EA4DE693}"/>
              </a:ext>
            </a:extLst>
          </p:cNvPr>
          <p:cNvSpPr txBox="1"/>
          <p:nvPr/>
        </p:nvSpPr>
        <p:spPr>
          <a:xfrm>
            <a:off x="5222240" y="4775200"/>
            <a:ext cx="5933440" cy="1128899"/>
          </a:xfrm>
          <a:prstGeom prst="rect">
            <a:avLst/>
          </a:prstGeom>
          <a:noFill/>
        </p:spPr>
        <p:txBody>
          <a:bodyPr wrap="square">
            <a:spAutoFit/>
          </a:bodyPr>
          <a:lstStyle/>
          <a:p>
            <a:pPr>
              <a:lnSpc>
                <a:spcPct val="115000"/>
              </a:lnSpc>
              <a:spcAft>
                <a:spcPts val="1000"/>
              </a:spcAft>
            </a:pPr>
            <a:r>
              <a:rPr lang="en-US" sz="2000" dirty="0">
                <a:latin typeface="Bookman Old Style" panose="02050604050505020204" pitchFamily="18" charset="0"/>
              </a:rPr>
              <a:t>Awarded for her struggle for the advancement of justice, peace, democracy and human rights in the African Great Lakes region</a:t>
            </a:r>
            <a:r>
              <a:rPr lang="fr-FR" sz="1800" dirty="0">
                <a:effectLst/>
                <a:latin typeface="Bookman Old Style" panose="02050604050505020204" pitchFamily="18" charset="0"/>
                <a:ea typeface="Calibri" panose="020F0502020204030204" pitchFamily="34" charset="0"/>
                <a:cs typeface="Times New Roman" panose="02020603050405020304" pitchFamily="18" charset="0"/>
              </a:rPr>
              <a:t>.</a:t>
            </a:r>
            <a:endParaRPr lang="en-US" sz="2000" dirty="0">
              <a:latin typeface="Bookman Old Style" panose="02050604050505020204" pitchFamily="18" charset="0"/>
            </a:endParaRPr>
          </a:p>
        </p:txBody>
      </p:sp>
    </p:spTree>
    <p:extLst>
      <p:ext uri="{BB962C8B-B14F-4D97-AF65-F5344CB8AC3E}">
        <p14:creationId xmlns:p14="http://schemas.microsoft.com/office/powerpoint/2010/main" val="3665736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58080-8D63-4157-A1CD-EE9144C16A5B}"/>
              </a:ext>
            </a:extLst>
          </p:cNvPr>
          <p:cNvSpPr>
            <a:spLocks noGrp="1"/>
          </p:cNvSpPr>
          <p:nvPr>
            <p:ph type="title"/>
          </p:nvPr>
        </p:nvSpPr>
        <p:spPr>
          <a:xfrm>
            <a:off x="1097280" y="541412"/>
            <a:ext cx="10058400" cy="931244"/>
          </a:xfrm>
        </p:spPr>
        <p:txBody>
          <a:bodyPr>
            <a:normAutofit/>
          </a:bodyPr>
          <a:lstStyle/>
          <a:p>
            <a:r>
              <a:rPr lang="fr-CA" sz="4400" dirty="0">
                <a:latin typeface="Bookman Old Style" panose="02050604050505020204" pitchFamily="18" charset="0"/>
              </a:rPr>
              <a:t>Lauréat 2014 : Espagne</a:t>
            </a:r>
            <a:endParaRPr lang="fr-FR" sz="4400" dirty="0">
              <a:latin typeface="Bookman Old Style" panose="02050604050505020204" pitchFamily="18" charset="0"/>
            </a:endParaRPr>
          </a:p>
        </p:txBody>
      </p:sp>
      <p:pic>
        <p:nvPicPr>
          <p:cNvPr id="6" name="Afbeelding 7">
            <a:extLst>
              <a:ext uri="{FF2B5EF4-FFF2-40B4-BE49-F238E27FC236}">
                <a16:creationId xmlns:a16="http://schemas.microsoft.com/office/drawing/2014/main" id="{13EDF255-F938-4C2F-868E-143BAE3B96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74441" y="1883835"/>
            <a:ext cx="5010539" cy="44236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Espace réservé du contenu 3">
            <a:extLst>
              <a:ext uri="{FF2B5EF4-FFF2-40B4-BE49-F238E27FC236}">
                <a16:creationId xmlns:a16="http://schemas.microsoft.com/office/drawing/2014/main" id="{8EBCA51B-4F51-4C3A-A3DD-8C16E228D9CE}"/>
              </a:ext>
            </a:extLst>
          </p:cNvPr>
          <p:cNvSpPr>
            <a:spLocks noGrp="1"/>
          </p:cNvSpPr>
          <p:nvPr>
            <p:ph sz="half" idx="2"/>
          </p:nvPr>
        </p:nvSpPr>
        <p:spPr>
          <a:xfrm>
            <a:off x="6217919" y="1992123"/>
            <a:ext cx="5079733" cy="3531445"/>
          </a:xfrm>
        </p:spPr>
        <p:txBody>
          <a:bodyPr>
            <a:normAutofit/>
          </a:bodyPr>
          <a:lstStyle/>
          <a:p>
            <a:r>
              <a:rPr lang="fr-CA" sz="2800" b="1" i="1" dirty="0">
                <a:latin typeface="Bookman Old Style" pitchFamily="18" charset="0"/>
                <a:cs typeface="Times New Roman" pitchFamily="18" charset="0"/>
              </a:rPr>
              <a:t>     </a:t>
            </a:r>
            <a:r>
              <a:rPr lang="fr-CA" sz="3000" b="1" i="1" dirty="0">
                <a:latin typeface="Bookman Old Style" pitchFamily="18" charset="0"/>
                <a:cs typeface="Times New Roman" pitchFamily="18" charset="0"/>
              </a:rPr>
              <a:t>Pere Sampol i Mas</a:t>
            </a:r>
          </a:p>
          <a:p>
            <a:endParaRPr lang="fr-FR" altLang="fr-FR" sz="2000" dirty="0">
              <a:solidFill>
                <a:schemeClr val="tx1"/>
              </a:solidFill>
              <a:latin typeface="Google Sans"/>
            </a:endParaRPr>
          </a:p>
          <a:p>
            <a:pPr algn="just"/>
            <a:r>
              <a:rPr lang="fr-FR" altLang="fr-FR" dirty="0">
                <a:solidFill>
                  <a:schemeClr val="tx1"/>
                </a:solidFill>
                <a:latin typeface="Bookman Old Style" panose="02050604050505020204" pitchFamily="18" charset="0"/>
              </a:rPr>
              <a:t>A</a:t>
            </a:r>
            <a:r>
              <a:rPr kumimoji="0" lang="fr-FR" altLang="fr-FR" b="0" i="0" u="none" strike="noStrike" cap="none" normalizeH="0" baseline="0" dirty="0">
                <a:ln>
                  <a:noFill/>
                </a:ln>
                <a:solidFill>
                  <a:schemeClr val="tx1"/>
                </a:solidFill>
                <a:effectLst/>
                <a:latin typeface="Bookman Old Style" panose="02050604050505020204" pitchFamily="18" charset="0"/>
              </a:rPr>
              <a:t>ncien vice-président des Îles Baléares, sénateur et homme politique espagnol</a:t>
            </a:r>
            <a:r>
              <a:rPr kumimoji="0" lang="fr-FR" altLang="fr-FR" sz="1800" b="0" i="0" u="none" strike="noStrike" cap="none" normalizeH="0" baseline="0" dirty="0">
                <a:ln>
                  <a:noFill/>
                </a:ln>
                <a:solidFill>
                  <a:schemeClr val="tx1"/>
                </a:solidFill>
                <a:effectLst/>
                <a:latin typeface="Bookman Old Style" panose="02050604050505020204" pitchFamily="18" charset="0"/>
              </a:rPr>
              <a:t>.</a:t>
            </a:r>
            <a:r>
              <a:rPr lang="fr-FR" altLang="fr-FR" dirty="0">
                <a:solidFill>
                  <a:srgbClr val="202124"/>
                </a:solidFill>
                <a:latin typeface="Google Sans"/>
              </a:rPr>
              <a:t>.</a:t>
            </a:r>
            <a:r>
              <a:rPr kumimoji="0" lang="fr-FR" altLang="fr-FR" sz="700" b="0" i="0" u="none" strike="noStrike" cap="none" normalizeH="0" baseline="0" dirty="0">
                <a:ln>
                  <a:noFill/>
                </a:ln>
                <a:solidFill>
                  <a:schemeClr val="tx1"/>
                </a:solidFill>
                <a:effectLst/>
              </a:rPr>
              <a:t> </a:t>
            </a:r>
            <a:endParaRPr kumimoji="0" lang="fr-FR" altLang="fr-FR" sz="1600" b="0" i="0" u="none" strike="noStrike" cap="none" normalizeH="0" baseline="0" dirty="0">
              <a:ln>
                <a:noFill/>
              </a:ln>
              <a:solidFill>
                <a:schemeClr val="tx1"/>
              </a:solidFill>
              <a:effectLst/>
              <a:latin typeface="Arial" panose="020B0604020202020204" pitchFamily="34" charset="0"/>
            </a:endParaRPr>
          </a:p>
          <a:p>
            <a:endParaRPr lang="fr-CA" dirty="0"/>
          </a:p>
          <a:p>
            <a:pPr algn="just"/>
            <a:r>
              <a:rPr kumimoji="0" lang="fr-FR" altLang="fr-FR" b="0" i="0" u="none" strike="noStrike" cap="none" normalizeH="0" baseline="0" dirty="0">
                <a:ln>
                  <a:noFill/>
                </a:ln>
                <a:solidFill>
                  <a:schemeClr val="tx1"/>
                </a:solidFill>
                <a:effectLst/>
                <a:latin typeface="Bookman Old Style" panose="02050604050505020204" pitchFamily="18" charset="0"/>
              </a:rPr>
              <a:t>Honoré pour avoir œuvré pour la résolution pacifique des conflits, la promotion de la démocratie</a:t>
            </a:r>
            <a:r>
              <a:rPr lang="fr-FR" altLang="fr-FR" dirty="0">
                <a:solidFill>
                  <a:schemeClr val="tx1"/>
                </a:solidFill>
                <a:latin typeface="Bookman Old Style" panose="02050604050505020204" pitchFamily="18" charset="0"/>
              </a:rPr>
              <a:t> et </a:t>
            </a:r>
            <a:r>
              <a:rPr kumimoji="0" lang="fr-FR" altLang="fr-FR" b="0" i="0" u="none" strike="noStrike" cap="none" normalizeH="0" baseline="0" dirty="0">
                <a:ln>
                  <a:noFill/>
                </a:ln>
                <a:solidFill>
                  <a:schemeClr val="tx1"/>
                </a:solidFill>
                <a:effectLst/>
                <a:latin typeface="Bookman Old Style" panose="02050604050505020204" pitchFamily="18" charset="0"/>
              </a:rPr>
              <a:t>la liberté d'expression.</a:t>
            </a:r>
            <a:endParaRPr lang="fr-CA" dirty="0">
              <a:solidFill>
                <a:schemeClr val="tx1"/>
              </a:solidFill>
              <a:latin typeface="Bookman Old Style" panose="02050604050505020204" pitchFamily="18" charset="0"/>
            </a:endParaRPr>
          </a:p>
          <a:p>
            <a:endParaRPr lang="fr-FR" dirty="0"/>
          </a:p>
        </p:txBody>
      </p:sp>
    </p:spTree>
    <p:extLst>
      <p:ext uri="{BB962C8B-B14F-4D97-AF65-F5344CB8AC3E}">
        <p14:creationId xmlns:p14="http://schemas.microsoft.com/office/powerpoint/2010/main" val="3277931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tem_x0020_Details xmlns="40262f94-9f35-4ac3-9a90-690165a166b7" xsi:nil="true"/>
    <VSO_x0020_item_x0020_id xmlns="40262f94-9f35-4ac3-9a90-690165a166b7" xsi:nil="true"/>
    <Template_x0020_details xmlns="40262f94-9f35-4ac3-9a90-690165a166b7" xsi:nil="true"/>
    <Assetid_x0020_ xmlns="40262f94-9f35-4ac3-9a90-690165a166b7" xsi:nil="true"/>
  </documentManagement>
</p:properties>
</file>

<file path=customXml/itemProps1.xml><?xml version="1.0" encoding="utf-8"?>
<ds:datastoreItem xmlns:ds="http://schemas.openxmlformats.org/officeDocument/2006/customXml" ds:itemID="{0E7FA9C2-8664-4E12-B51F-92EA3782B402}">
  <ds:schemaRefs>
    <ds:schemaRef ds:uri="http://schemas.microsoft.com/office/2006/metadata/contentType"/>
    <ds:schemaRef ds:uri="http://schemas.microsoft.com/office/2006/metadata/properties/metaAttributes"/>
    <ds:schemaRef ds:uri="http://www.w3.org/2000/xmlns/"/>
    <ds:schemaRef ds:uri="http://www.w3.org/2001/XMLSchema"/>
    <ds:schemaRef ds:uri="a4f35948-e619-41b3-aa29-22878b09cfd2"/>
    <ds:schemaRef ds:uri="40262f94-9f35-4ac3-9a90-690165a166b7"/>
  </ds:schemaRefs>
</ds:datastoreItem>
</file>

<file path=customXml/itemProps2.xml><?xml version="1.0" encoding="utf-8"?>
<ds:datastoreItem xmlns:ds="http://schemas.openxmlformats.org/officeDocument/2006/customXml" ds:itemID="{7603A506-BDB9-4197-BEEF-558181206AAE}">
  <ds:schemaRefs>
    <ds:schemaRef ds:uri="http://schemas.microsoft.com/sharepoint/v3/contenttype/forms"/>
  </ds:schemaRefs>
</ds:datastoreItem>
</file>

<file path=customXml/itemProps3.xml><?xml version="1.0" encoding="utf-8"?>
<ds:datastoreItem xmlns:ds="http://schemas.openxmlformats.org/officeDocument/2006/customXml" ds:itemID="{233F7D72-A1D4-4045-B901-66151A199C68}">
  <ds:schemaRefs>
    <ds:schemaRef ds:uri="http://schemas.microsoft.com/office/2006/metadata/properties"/>
    <ds:schemaRef ds:uri="http://www.w3.org/2000/xmlns/"/>
    <ds:schemaRef ds:uri="40262f94-9f35-4ac3-9a90-690165a166b7"/>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Gallery</Template>
  <TotalTime>3085</TotalTime>
  <Words>1791</Words>
  <Application>Microsoft Office PowerPoint</Application>
  <PresentationFormat>Widescreen</PresentationFormat>
  <Paragraphs>182</Paragraphs>
  <Slides>35</Slides>
  <Notes>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Rétrospective</vt:lpstr>
      <vt:lpstr>Prix Victoire Ingabire Umuhoza pour la Démocratie et la Paix</vt:lpstr>
      <vt:lpstr> «Victoire Ingabire Umuhoza   pour la Démocratie et la Paix  »</vt:lpstr>
      <vt:lpstr> A été créé en 2011 à Montréal - Canada par le Réseau  International  des Femmes pour la Démocratie et la Paix. </vt:lpstr>
      <vt:lpstr>Lauréat 2012 : Rwanda</vt:lpstr>
      <vt:lpstr>Lauréats 2012 : Belgique</vt:lpstr>
      <vt:lpstr>Lauréat 2013 : Belgique </vt:lpstr>
      <vt:lpstr>Lauréat 2013 : RDC Congo </vt:lpstr>
      <vt:lpstr>Lauréate 2014 : U.S.A</vt:lpstr>
      <vt:lpstr>Lauréat 2014 : Espagne</vt:lpstr>
      <vt:lpstr>Lauréate 2015 : Canada </vt:lpstr>
      <vt:lpstr>Cérémonie de remise du Prix 2016</vt:lpstr>
      <vt:lpstr>Lauréate 2016 :  Nederland</vt:lpstr>
      <vt:lpstr>Lauréat 2016 : Norvège</vt:lpstr>
      <vt:lpstr>Lauréat 2016 : Canada - Congo </vt:lpstr>
      <vt:lpstr>Lauréat 2017 : Belgique</vt:lpstr>
      <vt:lpstr>Lauréat 2017                 Lauréat 2017 : India-United Kingdom </vt:lpstr>
      <vt:lpstr>Lauréate 2017 : Congo - Suisse </vt:lpstr>
      <vt:lpstr>Lauréat 2017 : Rwanda - Canada</vt:lpstr>
      <vt:lpstr>Cérémonie de remise du Prix 2018</vt:lpstr>
      <vt:lpstr>Lauréat 2018 : Cameroun - France </vt:lpstr>
      <vt:lpstr>Lauréat 2018: Canada</vt:lpstr>
      <vt:lpstr>Cérémonie de remise du Prix 2019</vt:lpstr>
      <vt:lpstr>Lauréat 2019 : Canada</vt:lpstr>
      <vt:lpstr>Lauréat 2019 : Kenya</vt:lpstr>
      <vt:lpstr>Lauréat 2019 : Congo - Belgique</vt:lpstr>
      <vt:lpstr>Lauréat à titre posthume 2020 : RWANDA</vt:lpstr>
      <vt:lpstr>Lauréat 2020 : USA</vt:lpstr>
      <vt:lpstr>Lauréat 2020 : USA</vt:lpstr>
      <vt:lpstr>Lauréat 2020 : France</vt:lpstr>
      <vt:lpstr>Lauréate 2021 : Rwanda-Pays-Bas</vt:lpstr>
      <vt:lpstr>    Lauréate 2021 : Rwanda- Belgique</vt:lpstr>
      <vt:lpstr>Lauréate 2021 : Japon</vt:lpstr>
      <vt:lpstr>Lauréat  2022 : Canada </vt:lpstr>
      <vt:lpstr>          JURY 2022 : Marie Roger Biloa, présidente , Joan Carrero , vice -président  Jacqueline Mukamihigo, Gloria Uwishema,  Kami Runyinya  Marcelline Nduwamungu, Perpétue Muramutse, Thérèse  Sbolgi Claeys , membres. </vt:lpstr>
      <vt:lpstr>Réseau International des femmes  pour la démocratie et la paix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Prix Victoire Ingabire umuhoza pour la démocratie et la Paix</dc:title>
  <dc:creator>Faustin Nsabimana</dc:creator>
  <cp:lastModifiedBy>gloria uwishema</cp:lastModifiedBy>
  <cp:revision>268</cp:revision>
  <dcterms:created xsi:type="dcterms:W3CDTF">2021-05-04T15:12:48Z</dcterms:created>
  <dcterms:modified xsi:type="dcterms:W3CDTF">2023-02-14T16:44:58Z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74062000</vt:r8>
  </property>
  <property fmtid="{D5CDD505-2E9C-101B-9397-08002B2CF9AE}" pid="3" name="HiddenCategoryTags">
    <vt:lpwstr/>
  </property>
  <property fmtid="{D5CDD505-2E9C-101B-9397-08002B2CF9AE}" pid="4" name="InternalTags">
    <vt:lpwstr/>
  </property>
  <property fmtid="{D5CDD505-2E9C-101B-9397-08002B2CF9AE}" pid="5" name="CampaignTags">
    <vt:lpwstr/>
  </property>
  <property fmtid="{D5CDD505-2E9C-101B-9397-08002B2CF9AE}" pid="6" name="Applications">
    <vt:lpwstr/>
  </property>
  <property fmtid="{D5CDD505-2E9C-101B-9397-08002B2CF9AE}" pid="7" name="ScenarioTags">
    <vt:lpwstr/>
  </property>
  <property fmtid="{D5CDD505-2E9C-101B-9397-08002B2CF9AE}" pid="8" name="ContentTypeId">
    <vt:lpwstr>0x010100AA3F7D94069FF64A86F7DFF56D60E3BE</vt:lpwstr>
  </property>
  <property fmtid="{D5CDD505-2E9C-101B-9397-08002B2CF9AE}" pid="9" name="FeatureTags">
    <vt:lpwstr/>
  </property>
  <property fmtid="{D5CDD505-2E9C-101B-9397-08002B2CF9AE}" pid="10" name="LocalizationTags">
    <vt:lpwstr/>
  </property>
  <property fmtid="{D5CDD505-2E9C-101B-9397-08002B2CF9AE}" pid="11" name="CategoryTags">
    <vt:lpwstr/>
  </property>
</Properties>
</file>